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350" r:id="rId2"/>
    <p:sldId id="362" r:id="rId3"/>
    <p:sldId id="360" r:id="rId4"/>
    <p:sldId id="352" r:id="rId5"/>
    <p:sldId id="353" r:id="rId6"/>
    <p:sldId id="354" r:id="rId7"/>
    <p:sldId id="365" r:id="rId8"/>
    <p:sldId id="355" r:id="rId9"/>
    <p:sldId id="356" r:id="rId10"/>
    <p:sldId id="357" r:id="rId11"/>
    <p:sldId id="361" r:id="rId12"/>
    <p:sldId id="366" r:id="rId13"/>
    <p:sldId id="3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B"/>
    <a:srgbClr val="E7EEFF"/>
    <a:srgbClr val="E5ECFE"/>
    <a:srgbClr val="DEE6F8"/>
    <a:srgbClr val="B79103"/>
    <a:srgbClr val="3A59D1"/>
    <a:srgbClr val="C59005"/>
    <a:srgbClr val="FF9300"/>
    <a:srgbClr val="7782B3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A0247-F7B9-334C-A0AA-9E428AE01C06}" v="16" dt="2025-12-03T05:14:41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51"/>
    <p:restoredTop sz="86145"/>
  </p:normalViewPr>
  <p:slideViewPr>
    <p:cSldViewPr snapToGrid="0">
      <p:cViewPr varScale="1">
        <p:scale>
          <a:sx n="125" d="100"/>
          <a:sy n="125" d="100"/>
        </p:scale>
        <p:origin x="1576" y="160"/>
      </p:cViewPr>
      <p:guideLst/>
    </p:cSldViewPr>
  </p:slideViewPr>
  <p:notesTextViewPr>
    <p:cViewPr>
      <p:scale>
        <a:sx n="1" d="1"/>
        <a:sy n="1" d="1"/>
      </p:scale>
      <p:origin x="0" y="-37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ida, Priyadarshan" userId="e6233861-e335-4431-9103-58729923eb1d" providerId="ADAL" clId="{54BE5071-B3A7-5217-A126-6BBE866F922C}"/>
    <pc:docChg chg="modSld">
      <pc:chgData name="Parida, Priyadarshan" userId="e6233861-e335-4431-9103-58729923eb1d" providerId="ADAL" clId="{54BE5071-B3A7-5217-A126-6BBE866F922C}" dt="2025-12-03T05:14:24.298" v="25" actId="20577"/>
      <pc:docMkLst>
        <pc:docMk/>
      </pc:docMkLst>
      <pc:sldChg chg="modNotesTx">
        <pc:chgData name="Parida, Priyadarshan" userId="e6233861-e335-4431-9103-58729923eb1d" providerId="ADAL" clId="{54BE5071-B3A7-5217-A126-6BBE866F922C}" dt="2025-12-03T05:07:15.188" v="15" actId="20577"/>
        <pc:sldMkLst>
          <pc:docMk/>
          <pc:sldMk cId="2262824521" sldId="350"/>
        </pc:sldMkLst>
      </pc:sldChg>
      <pc:sldChg chg="modNotesTx">
        <pc:chgData name="Parida, Priyadarshan" userId="e6233861-e335-4431-9103-58729923eb1d" providerId="ADAL" clId="{54BE5071-B3A7-5217-A126-6BBE866F922C}" dt="2025-12-03T04:58:16.014" v="9" actId="20577"/>
        <pc:sldMkLst>
          <pc:docMk/>
          <pc:sldMk cId="475155098" sldId="354"/>
        </pc:sldMkLst>
      </pc:sldChg>
      <pc:sldChg chg="modNotesTx">
        <pc:chgData name="Parida, Priyadarshan" userId="e6233861-e335-4431-9103-58729923eb1d" providerId="ADAL" clId="{54BE5071-B3A7-5217-A126-6BBE866F922C}" dt="2025-12-03T04:58:59.395" v="11" actId="20577"/>
        <pc:sldMkLst>
          <pc:docMk/>
          <pc:sldMk cId="2822665657" sldId="355"/>
        </pc:sldMkLst>
      </pc:sldChg>
      <pc:sldChg chg="modNotesTx">
        <pc:chgData name="Parida, Priyadarshan" userId="e6233861-e335-4431-9103-58729923eb1d" providerId="ADAL" clId="{54BE5071-B3A7-5217-A126-6BBE866F922C}" dt="2025-12-03T04:59:09.973" v="12" actId="20577"/>
        <pc:sldMkLst>
          <pc:docMk/>
          <pc:sldMk cId="1019721428" sldId="356"/>
        </pc:sldMkLst>
      </pc:sldChg>
      <pc:sldChg chg="modNotesTx">
        <pc:chgData name="Parida, Priyadarshan" userId="e6233861-e335-4431-9103-58729923eb1d" providerId="ADAL" clId="{54BE5071-B3A7-5217-A126-6BBE866F922C}" dt="2025-12-03T04:59:19.426" v="13" actId="20577"/>
        <pc:sldMkLst>
          <pc:docMk/>
          <pc:sldMk cId="2056041855" sldId="357"/>
        </pc:sldMkLst>
      </pc:sldChg>
      <pc:sldChg chg="modNotesTx">
        <pc:chgData name="Parida, Priyadarshan" userId="e6233861-e335-4431-9103-58729923eb1d" providerId="ADAL" clId="{54BE5071-B3A7-5217-A126-6BBE866F922C}" dt="2025-12-03T04:16:41.935" v="8" actId="20577"/>
        <pc:sldMkLst>
          <pc:docMk/>
          <pc:sldMk cId="2298065519" sldId="360"/>
        </pc:sldMkLst>
      </pc:sldChg>
      <pc:sldChg chg="modNotesTx">
        <pc:chgData name="Parida, Priyadarshan" userId="e6233861-e335-4431-9103-58729923eb1d" providerId="ADAL" clId="{54BE5071-B3A7-5217-A126-6BBE866F922C}" dt="2025-12-03T03:59:34.654" v="1" actId="20577"/>
        <pc:sldMkLst>
          <pc:docMk/>
          <pc:sldMk cId="1777631768" sldId="362"/>
        </pc:sldMkLst>
      </pc:sldChg>
      <pc:sldChg chg="modNotesTx">
        <pc:chgData name="Parida, Priyadarshan" userId="e6233861-e335-4431-9103-58729923eb1d" providerId="ADAL" clId="{54BE5071-B3A7-5217-A126-6BBE866F922C}" dt="2025-12-03T05:14:24.298" v="25" actId="20577"/>
        <pc:sldMkLst>
          <pc:docMk/>
          <pc:sldMk cId="2877292474" sldId="365"/>
        </pc:sldMkLst>
      </pc:sldChg>
      <pc:sldChg chg="modNotesTx">
        <pc:chgData name="Parida, Priyadarshan" userId="e6233861-e335-4431-9103-58729923eb1d" providerId="ADAL" clId="{54BE5071-B3A7-5217-A126-6BBE866F922C}" dt="2025-12-03T04:58:45.008" v="10" actId="20577"/>
        <pc:sldMkLst>
          <pc:docMk/>
          <pc:sldMk cId="4159235761" sldId="3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0A1FF-CA17-8E41-93A6-AA28A6E21A06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17C-B844-8D44-B90C-E1EAE0D7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 err="1"/>
              <a:t>moring</a:t>
            </a:r>
            <a:r>
              <a:rPr lang="en-US" dirty="0"/>
              <a:t>, good afternoon. We are Group 6 — I am Priyadarshan, and we are joined by Sunayana, and Soniya. Today we’ll walk you through our KNIME-based implementation on analyzing movie reviews using both Traditional Machine Learning and Generative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24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B70A9-61A0-EDA7-D91A-D88AA3E51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9211E-AF0A-6D13-80DB-4A49DEA09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183C4-577B-15F2-A036-6A2FC0DA8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To wrap up: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GenAI revealed deeper sentiment, nuance, and emotional signals and produced clusters that reflected clearer reviewer personas than ML.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Reviewer behavior, aspect-level sentiment, text depth, and genre distribution all contributed to the distinctions we observed.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Overall, combining ML and GenAI in KNIME gave us much richer, more reliable insights than either method alone.</a:t>
            </a:r>
          </a:p>
          <a:p>
            <a:r>
              <a:rPr lang="en-US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C28E2-74F9-B6E5-C466-DD84B15CA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8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with that, we’ve reached the end of our presentation. Thank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5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  <a:br>
              <a:rPr lang="en-US" dirty="0"/>
            </a:br>
            <a:r>
              <a:rPr lang="en-US" dirty="0"/>
              <a:t>We are showing how we labeled the ML-based clusters using the highest-weighted words within each cluster.</a:t>
            </a:r>
            <a:br>
              <a:rPr lang="en-US" dirty="0"/>
            </a:br>
            <a:r>
              <a:rPr lang="en-US" dirty="0"/>
              <a:t>However, traditional ML models have limited ability to process semantics and capture variations in natural language, as is evident from </a:t>
            </a:r>
            <a:r>
              <a:rPr lang="en-US" dirty="0" err="1"/>
              <a:t>teh</a:t>
            </a:r>
            <a:r>
              <a:rPr lang="en-US" dirty="0"/>
              <a:t> word cloud. As a result, the cluster boundaries are often unclear, and some clusters end up misrepresented.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72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  <a:br>
              <a:rPr lang="en-US" dirty="0"/>
            </a:br>
            <a:r>
              <a:rPr lang="en-US" dirty="0"/>
              <a:t>On this slide, we draw parallels by representing the top keywords for each GenAI cluster. GenAI goes far beyond keyword matching—its clustering is driven by deeper semantic relationships. 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Movie reviews play a major role in how viewers choose what to watch — over 80% viewers consult them before deciding. But reviews are unstructured, subjective, and inconsistent.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Our goal in this project was to transform thousands of raw reviews into meaningful insights using KNIME. We framed the project with key research questions:</a:t>
            </a:r>
          </a:p>
          <a:p>
            <a:r>
              <a:rPr lang="en-US" dirty="0"/>
              <a:t>How do ML and GenAI compare in accuracy and interpretation for sentiment analysis?</a:t>
            </a:r>
          </a:p>
          <a:p>
            <a:r>
              <a:rPr lang="en-US" dirty="0"/>
              <a:t>What reviewer clusters naturally emerge?</a:t>
            </a:r>
          </a:p>
          <a:p>
            <a:r>
              <a:rPr lang="en-US" dirty="0"/>
              <a:t>And what traits distinguish the top movies from the bottom ones?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68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07405-36C1-F979-A5E3-5C0B21173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FF2EE-9726-8500-DD9A-A5B68BE6E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34568-0CF3-A7A2-57EB-FC0EF6B87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this slide we show our end to end workflow.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We began by ingesting, exploring and cleaning the IMDB reviews dataset.</a:t>
            </a:r>
          </a:p>
          <a:p>
            <a:r>
              <a:rPr lang="en-US" dirty="0"/>
              <a:t>We also addressed some data quality issue during this process. For </a:t>
            </a:r>
            <a:r>
              <a:rPr lang="en-US" dirty="0" err="1"/>
              <a:t>instancee</a:t>
            </a:r>
            <a:r>
              <a:rPr lang="en-US" dirty="0"/>
              <a:t>, the first sentence of every review was repeated at the bottom, which lead to inaccurate model weights. We corrected the problem using regular expressions and string manipulation.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Next, we ran the text preprocessing and then implemented sentiment classification and reviewer segmentation on parallel tracks using ML models and Generative AI.</a:t>
            </a:r>
          </a:p>
          <a:p>
            <a:r>
              <a:rPr lang="en-US" dirty="0"/>
              <a:t>Naïve Bayes, SVM, and Logistic Regression ML models were used for sentiment classification.</a:t>
            </a:r>
          </a:p>
          <a:p>
            <a:r>
              <a:rPr lang="en-US" dirty="0"/>
              <a:t>On a parallel track, we used the GPT-4 model through LLM Prompter and OpenAI nodes to implement GenAI-based sentiment and aspect extraction.</a:t>
            </a:r>
          </a:p>
          <a:p>
            <a:r>
              <a:rPr lang="en-US" dirty="0"/>
              <a:t>For reviewer segmentation on the ML track, we used SVD for dimensionality reduction, followed by K-Means for clustering. On the GenAI track, we used GPT-4 and context embeddings to cluster reviewers and extract the clustering basis.</a:t>
            </a:r>
          </a:p>
          <a:p>
            <a:r>
              <a:rPr lang="en-US" dirty="0"/>
              <a:t>Finally, we brought everything together in Data App using components.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With that, I’ll turn it over to Soniya to take us further.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4A3F2-2971-593B-8041-1B387441B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C4412-AC8E-93AC-A3D5-45B74B36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32240-C784-5EF6-7FF7-EC9E69608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8D2AD-DB59-3339-B3DB-979AE31A1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B5779-AE9D-3D7C-0E32-4010298C2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05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22C6-E910-D804-0461-C3B10A8B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03F416-869D-7623-3FA8-11D8C928C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49105-98CD-70AD-C348-D54E635BF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2ECD9-A714-6BFF-CB6C-8274E4738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56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CEF5-2583-1DB8-E4F6-DD29BFB73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80ACD-B0B8-DB15-66D7-A8F92AEAF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5837E-F5AE-6FA7-5831-60109CB57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on to segmentation - </a:t>
            </a:r>
            <a:br>
              <a:rPr lang="en-US" dirty="0"/>
            </a:br>
            <a:r>
              <a:rPr lang="en-US" dirty="0"/>
              <a:t>On this slide we are comparing the different taste segments identified by Traditional ML and Generative AI.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Traditional ML clustering produced uneven clusters, with one large  dominating cluster.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GenAI clustering produced clear, interpretable reviewer personas like Entertainment Seekers, Melodrama Buffs, and Plot Critics.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28E23-F5A3-601E-F4FC-AB61285C3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6D13-4FC1-48ED-44AC-015F3F859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A582D-5DC6-AC74-032E-7D1DD794E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EF544-5814-0C3C-0BAB-4588E7DB7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dashboard</a:t>
            </a:r>
            <a:br>
              <a:rPr lang="en-US" dirty="0"/>
            </a:br>
            <a:r>
              <a:rPr lang="en-US" dirty="0"/>
              <a:t>As you can see in the highlighted green box, keywords sit at the bottom of the factors GenAI uses for clustering.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Also, sentiments varied strongly across these groups — with Plot Critics being heavily represented </a:t>
            </a:r>
          </a:p>
          <a:p>
            <a:r>
              <a:rPr lang="en-US" dirty="0"/>
              <a:t>among negative reviews, as you can see in the heatmap.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C2D0C-AB0D-9C46-9F6F-90CC258E0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6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9B66-E661-64FE-4F89-A0A4FAB9F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4BB00-968E-CFD7-3965-B13C6CAAC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25204-FC7D-5B74-6824-AB87F1AB4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We used Wilson scores to rank the top and bottom 10 movies, as it adjusts for rating confidence and sample size, giving a more reliable ranking than simple averages. We found that top movies maintain stronger Wilson scores in the 0.57–0.61 range, while bottom movies cluster lower.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Top movies also span multiple genres — </a:t>
            </a:r>
            <a:r>
              <a:rPr lang="en-US" dirty="0" err="1"/>
              <a:t>SciFi</a:t>
            </a:r>
            <a:r>
              <a:rPr lang="en-US" dirty="0"/>
              <a:t>, Drama, Documentary, Action — showing broad appeal. While bottom movies are mostly Comedy and Horror, which are highly taste-dependent.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B247D-3EA9-EB0A-BFB9-C6BCF029D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8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3D086-A61A-6CA7-E0D1-9A202051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E85388-9BDB-86A3-2D58-9708026B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42C08-A75F-9372-7323-198B9C91D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When we compare the top and bottom movies side-by-side, several clear patterns emerge: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Top movies score higher across every aspect sentiment — especially Acting and Story.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Bottom movies score negative on most aspects, with Pacing being the most negative.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Top movies attract diverse reviewer segments, while Bottom movies attract a large share of Plot Critics.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Review length also differs: top movies receive richer, longer reviews; bottom movies get shorter, surface-level ones.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One striking result was that the top 10 movies had 42% emotion-driven reviews, while bottom movies had 0% emotion, relying instead on overall impression or structural critique.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DA3D1-7610-CFB2-C8AC-2684619F5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90924FDC-96EA-1124-2DE9-AD8BAFDCAC5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/>
          <a:lstStyle/>
          <a:p>
            <a:endParaRPr lang="en-US" sz="1100">
              <a:solidFill>
                <a:srgbClr val="73FEFF"/>
              </a:solidFill>
            </a:endParaRPr>
          </a:p>
        </p:txBody>
      </p:sp>
      <p:sp useBgFill="1">
        <p:nvSpPr>
          <p:cNvPr id="7" name="Freeform 6">
            <a:extLst>
              <a:ext uri="{FF2B5EF4-FFF2-40B4-BE49-F238E27FC236}">
                <a16:creationId xmlns:a16="http://schemas.microsoft.com/office/drawing/2014/main" id="{0B5C086C-24BA-D37C-1BC6-09FB32ABF056}"/>
              </a:ext>
            </a:extLst>
          </p:cNvPr>
          <p:cNvSpPr>
            <a:spLocks noChangeAspect="1"/>
          </p:cNvSpPr>
          <p:nvPr userDrawn="1"/>
        </p:nvSpPr>
        <p:spPr>
          <a:xfrm>
            <a:off x="8314858" y="1338508"/>
            <a:ext cx="3069317" cy="4572000"/>
          </a:xfrm>
          <a:custGeom>
            <a:avLst/>
            <a:gdLst>
              <a:gd name="connsiteX0" fmla="*/ 489857 w 4180114"/>
              <a:gd name="connsiteY0" fmla="*/ 1023258 h 6226629"/>
              <a:gd name="connsiteX1" fmla="*/ 979714 w 4180114"/>
              <a:gd name="connsiteY1" fmla="*/ 1513115 h 6226629"/>
              <a:gd name="connsiteX2" fmla="*/ 979714 w 4180114"/>
              <a:gd name="connsiteY2" fmla="*/ 5736772 h 6226629"/>
              <a:gd name="connsiteX3" fmla="*/ 489857 w 4180114"/>
              <a:gd name="connsiteY3" fmla="*/ 6226629 h 6226629"/>
              <a:gd name="connsiteX4" fmla="*/ 0 w 4180114"/>
              <a:gd name="connsiteY4" fmla="*/ 5736772 h 6226629"/>
              <a:gd name="connsiteX5" fmla="*/ 0 w 4180114"/>
              <a:gd name="connsiteY5" fmla="*/ 1513115 h 6226629"/>
              <a:gd name="connsiteX6" fmla="*/ 489857 w 4180114"/>
              <a:gd name="connsiteY6" fmla="*/ 1023258 h 6226629"/>
              <a:gd name="connsiteX7" fmla="*/ 2623457 w 4180114"/>
              <a:gd name="connsiteY7" fmla="*/ 751114 h 6226629"/>
              <a:gd name="connsiteX8" fmla="*/ 3113314 w 4180114"/>
              <a:gd name="connsiteY8" fmla="*/ 1240971 h 6226629"/>
              <a:gd name="connsiteX9" fmla="*/ 3113314 w 4180114"/>
              <a:gd name="connsiteY9" fmla="*/ 5464628 h 6226629"/>
              <a:gd name="connsiteX10" fmla="*/ 2623457 w 4180114"/>
              <a:gd name="connsiteY10" fmla="*/ 5954485 h 6226629"/>
              <a:gd name="connsiteX11" fmla="*/ 2133600 w 4180114"/>
              <a:gd name="connsiteY11" fmla="*/ 5464628 h 6226629"/>
              <a:gd name="connsiteX12" fmla="*/ 2133600 w 4180114"/>
              <a:gd name="connsiteY12" fmla="*/ 1240971 h 6226629"/>
              <a:gd name="connsiteX13" fmla="*/ 2623457 w 4180114"/>
              <a:gd name="connsiteY13" fmla="*/ 751114 h 6226629"/>
              <a:gd name="connsiteX14" fmla="*/ 3690257 w 4180114"/>
              <a:gd name="connsiteY14" fmla="*/ 380999 h 6226629"/>
              <a:gd name="connsiteX15" fmla="*/ 4180114 w 4180114"/>
              <a:gd name="connsiteY15" fmla="*/ 870856 h 6226629"/>
              <a:gd name="connsiteX16" fmla="*/ 4180114 w 4180114"/>
              <a:gd name="connsiteY16" fmla="*/ 5094513 h 6226629"/>
              <a:gd name="connsiteX17" fmla="*/ 3690257 w 4180114"/>
              <a:gd name="connsiteY17" fmla="*/ 5584370 h 6226629"/>
              <a:gd name="connsiteX18" fmla="*/ 3200400 w 4180114"/>
              <a:gd name="connsiteY18" fmla="*/ 5094513 h 6226629"/>
              <a:gd name="connsiteX19" fmla="*/ 3200400 w 4180114"/>
              <a:gd name="connsiteY19" fmla="*/ 870856 h 6226629"/>
              <a:gd name="connsiteX20" fmla="*/ 3690257 w 4180114"/>
              <a:gd name="connsiteY20" fmla="*/ 380999 h 6226629"/>
              <a:gd name="connsiteX21" fmla="*/ 1556657 w 4180114"/>
              <a:gd name="connsiteY21" fmla="*/ 0 h 6226629"/>
              <a:gd name="connsiteX22" fmla="*/ 2046514 w 4180114"/>
              <a:gd name="connsiteY22" fmla="*/ 489857 h 6226629"/>
              <a:gd name="connsiteX23" fmla="*/ 2046514 w 4180114"/>
              <a:gd name="connsiteY23" fmla="*/ 4713514 h 6226629"/>
              <a:gd name="connsiteX24" fmla="*/ 1556657 w 4180114"/>
              <a:gd name="connsiteY24" fmla="*/ 5203371 h 6226629"/>
              <a:gd name="connsiteX25" fmla="*/ 1066800 w 4180114"/>
              <a:gd name="connsiteY25" fmla="*/ 4713514 h 6226629"/>
              <a:gd name="connsiteX26" fmla="*/ 1066800 w 4180114"/>
              <a:gd name="connsiteY26" fmla="*/ 489857 h 6226629"/>
              <a:gd name="connsiteX27" fmla="*/ 1556657 w 4180114"/>
              <a:gd name="connsiteY27" fmla="*/ 0 h 62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0114" h="6226629">
                <a:moveTo>
                  <a:pt x="489857" y="1023258"/>
                </a:moveTo>
                <a:cubicBezTo>
                  <a:pt x="760398" y="1023258"/>
                  <a:pt x="979714" y="1242574"/>
                  <a:pt x="979714" y="1513115"/>
                </a:cubicBezTo>
                <a:lnTo>
                  <a:pt x="979714" y="5736772"/>
                </a:lnTo>
                <a:cubicBezTo>
                  <a:pt x="979714" y="6007313"/>
                  <a:pt x="760398" y="6226629"/>
                  <a:pt x="489857" y="6226629"/>
                </a:cubicBezTo>
                <a:cubicBezTo>
                  <a:pt x="219316" y="6226629"/>
                  <a:pt x="0" y="6007313"/>
                  <a:pt x="0" y="5736772"/>
                </a:cubicBezTo>
                <a:lnTo>
                  <a:pt x="0" y="1513115"/>
                </a:lnTo>
                <a:cubicBezTo>
                  <a:pt x="0" y="1242574"/>
                  <a:pt x="219316" y="1023258"/>
                  <a:pt x="489857" y="1023258"/>
                </a:cubicBezTo>
                <a:close/>
                <a:moveTo>
                  <a:pt x="2623457" y="751114"/>
                </a:moveTo>
                <a:cubicBezTo>
                  <a:pt x="2893998" y="751114"/>
                  <a:pt x="3113314" y="970430"/>
                  <a:pt x="3113314" y="1240971"/>
                </a:cubicBezTo>
                <a:lnTo>
                  <a:pt x="3113314" y="5464628"/>
                </a:lnTo>
                <a:cubicBezTo>
                  <a:pt x="3113314" y="5735169"/>
                  <a:pt x="2893998" y="5954485"/>
                  <a:pt x="2623457" y="5954485"/>
                </a:cubicBezTo>
                <a:cubicBezTo>
                  <a:pt x="2352916" y="5954485"/>
                  <a:pt x="2133600" y="5735169"/>
                  <a:pt x="2133600" y="5464628"/>
                </a:cubicBezTo>
                <a:lnTo>
                  <a:pt x="2133600" y="1240971"/>
                </a:lnTo>
                <a:cubicBezTo>
                  <a:pt x="2133600" y="970430"/>
                  <a:pt x="2352916" y="751114"/>
                  <a:pt x="2623457" y="751114"/>
                </a:cubicBezTo>
                <a:close/>
                <a:moveTo>
                  <a:pt x="3690257" y="380999"/>
                </a:moveTo>
                <a:cubicBezTo>
                  <a:pt x="3960798" y="380999"/>
                  <a:pt x="4180114" y="600315"/>
                  <a:pt x="4180114" y="870856"/>
                </a:cubicBezTo>
                <a:lnTo>
                  <a:pt x="4180114" y="5094513"/>
                </a:lnTo>
                <a:cubicBezTo>
                  <a:pt x="4180114" y="5365054"/>
                  <a:pt x="3960798" y="5584370"/>
                  <a:pt x="3690257" y="5584370"/>
                </a:cubicBezTo>
                <a:cubicBezTo>
                  <a:pt x="3419716" y="5584370"/>
                  <a:pt x="3200400" y="5365054"/>
                  <a:pt x="3200400" y="5094513"/>
                </a:cubicBezTo>
                <a:lnTo>
                  <a:pt x="3200400" y="870856"/>
                </a:lnTo>
                <a:cubicBezTo>
                  <a:pt x="3200400" y="600315"/>
                  <a:pt x="3419716" y="380999"/>
                  <a:pt x="3690257" y="380999"/>
                </a:cubicBezTo>
                <a:close/>
                <a:moveTo>
                  <a:pt x="1556657" y="0"/>
                </a:moveTo>
                <a:cubicBezTo>
                  <a:pt x="1827198" y="0"/>
                  <a:pt x="2046514" y="219316"/>
                  <a:pt x="2046514" y="489857"/>
                </a:cubicBezTo>
                <a:lnTo>
                  <a:pt x="2046514" y="4713514"/>
                </a:lnTo>
                <a:cubicBezTo>
                  <a:pt x="2046514" y="4984055"/>
                  <a:pt x="1827198" y="5203371"/>
                  <a:pt x="1556657" y="5203371"/>
                </a:cubicBezTo>
                <a:cubicBezTo>
                  <a:pt x="1286116" y="5203371"/>
                  <a:pt x="1066800" y="4984055"/>
                  <a:pt x="1066800" y="4713514"/>
                </a:cubicBezTo>
                <a:lnTo>
                  <a:pt x="1066800" y="489857"/>
                </a:lnTo>
                <a:cubicBezTo>
                  <a:pt x="1066800" y="219316"/>
                  <a:pt x="1286116" y="0"/>
                  <a:pt x="1556657" y="0"/>
                </a:cubicBezTo>
                <a:close/>
              </a:path>
            </a:pathLst>
          </a:custGeom>
          <a:ln>
            <a:noFill/>
          </a:ln>
          <a:effectLst>
            <a:outerShdw blurRad="190500" dist="2540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B163B6-C666-C2F5-D4CF-8DB9FEDA2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35116" b="32800"/>
          <a:stretch/>
        </p:blipFill>
        <p:spPr>
          <a:xfrm>
            <a:off x="4267199" y="1942268"/>
            <a:ext cx="3657600" cy="88011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CFDEDEC-20F8-BF38-9DA1-3D0B6D0F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4671279"/>
            <a:ext cx="4572000" cy="1828800"/>
          </a:xfrm>
        </p:spPr>
        <p:txBody>
          <a:bodyPr tIns="91440" bIns="91440" anchor="ctr">
            <a:noAutofit/>
          </a:bodyPr>
          <a:lstStyle>
            <a:lvl1pPr marL="0" indent="0" algn="ctr">
              <a:buNone/>
              <a:defRPr sz="1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8C8975-09D2-C7A5-7D04-C3817EF4A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44279"/>
            <a:ext cx="9144000" cy="769441"/>
          </a:xfrm>
        </p:spPr>
        <p:txBody>
          <a:bodyPr wrap="square" anchor="ctr">
            <a:spAutoFit/>
          </a:bodyPr>
          <a:lstStyle>
            <a:lvl1pPr algn="ctr">
              <a:defRPr sz="4400" b="1">
                <a:solidFill>
                  <a:srgbClr val="73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67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1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29064AE-BAD2-40DE-4E48-883E9CF47C57}"/>
              </a:ext>
            </a:extLst>
          </p:cNvPr>
          <p:cNvSpPr/>
          <p:nvPr userDrawn="1"/>
        </p:nvSpPr>
        <p:spPr>
          <a:xfrm>
            <a:off x="0" y="0"/>
            <a:ext cx="1796868" cy="1554017"/>
          </a:xfrm>
          <a:custGeom>
            <a:avLst/>
            <a:gdLst>
              <a:gd name="connsiteX0" fmla="*/ 0 w 1796868"/>
              <a:gd name="connsiteY0" fmla="*/ 0 h 1554017"/>
              <a:gd name="connsiteX1" fmla="*/ 1796868 w 1796868"/>
              <a:gd name="connsiteY1" fmla="*/ 0 h 1554017"/>
              <a:gd name="connsiteX2" fmla="*/ 1782484 w 1796868"/>
              <a:gd name="connsiteY2" fmla="*/ 94247 h 1554017"/>
              <a:gd name="connsiteX3" fmla="*/ 177823 w 1796868"/>
              <a:gd name="connsiteY3" fmla="*/ 1545038 h 1554017"/>
              <a:gd name="connsiteX4" fmla="*/ 0 w 1796868"/>
              <a:gd name="connsiteY4" fmla="*/ 1554017 h 1554017"/>
              <a:gd name="connsiteX5" fmla="*/ 0 w 1796868"/>
              <a:gd name="connsiteY5" fmla="*/ 0 h 15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6868" h="1554017">
                <a:moveTo>
                  <a:pt x="0" y="0"/>
                </a:moveTo>
                <a:lnTo>
                  <a:pt x="1796868" y="0"/>
                </a:lnTo>
                <a:lnTo>
                  <a:pt x="1782484" y="94247"/>
                </a:lnTo>
                <a:cubicBezTo>
                  <a:pt x="1624136" y="868075"/>
                  <a:pt x="977049" y="1463872"/>
                  <a:pt x="177823" y="1545038"/>
                </a:cubicBezTo>
                <a:lnTo>
                  <a:pt x="0" y="155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2D0471-9CFF-B123-A9BA-3CF56596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13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18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26" name="Picture 2" descr="Technology Orange Images – Browse 3,750,143 Stock Photos, Vectors, and  Video | Adobe Stock">
            <a:extLst>
              <a:ext uri="{FF2B5EF4-FFF2-40B4-BE49-F238E27FC236}">
                <a16:creationId xmlns:a16="http://schemas.microsoft.com/office/drawing/2014/main" id="{43629142-85CA-E205-AED5-29AD967829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t="67587" r="9826" b="18329"/>
          <a:stretch>
            <a:fillRect/>
          </a:stretch>
        </p:blipFill>
        <p:spPr bwMode="auto">
          <a:xfrm rot="5400000">
            <a:off x="-3107035" y="3107035"/>
            <a:ext cx="6858000" cy="64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163F6A-7998-493C-5B24-BE9D3338DDBA}"/>
              </a:ext>
            </a:extLst>
          </p:cNvPr>
          <p:cNvSpPr/>
          <p:nvPr userDrawn="1"/>
        </p:nvSpPr>
        <p:spPr>
          <a:xfrm>
            <a:off x="0" y="0"/>
            <a:ext cx="64393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0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26" name="Picture 2" descr="Technology Orange Images – Browse 3,750,143 Stock Photos, Vectors, and  Video | Adobe Stock">
            <a:extLst>
              <a:ext uri="{FF2B5EF4-FFF2-40B4-BE49-F238E27FC236}">
                <a16:creationId xmlns:a16="http://schemas.microsoft.com/office/drawing/2014/main" id="{43629142-85CA-E205-AED5-29AD967829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t="67587" r="9826" b="18329"/>
          <a:stretch>
            <a:fillRect/>
          </a:stretch>
        </p:blipFill>
        <p:spPr bwMode="auto">
          <a:xfrm rot="5400000">
            <a:off x="-3107035" y="3107035"/>
            <a:ext cx="6858000" cy="64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163F6A-7998-493C-5B24-BE9D3338DDBA}"/>
              </a:ext>
            </a:extLst>
          </p:cNvPr>
          <p:cNvSpPr/>
          <p:nvPr userDrawn="1"/>
        </p:nvSpPr>
        <p:spPr>
          <a:xfrm>
            <a:off x="0" y="0"/>
            <a:ext cx="64393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4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99F64-4954-E97A-8D39-BBFAA65C4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4773"/>
          <a:stretch/>
        </p:blipFill>
        <p:spPr>
          <a:xfrm>
            <a:off x="0" y="10"/>
            <a:ext cx="637309" cy="6857990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24C6BD-EC70-AF09-8F66-A6212AA97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28" y="1520687"/>
            <a:ext cx="5257971" cy="5029200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0499B19-3AA3-3514-80D5-2F406A42F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718" y="1520687"/>
            <a:ext cx="5257970" cy="5029200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515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216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33A11-D1F2-532D-B92E-D766DB6756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9264" r="-1"/>
          <a:stretch/>
        </p:blipFill>
        <p:spPr>
          <a:xfrm>
            <a:off x="0" y="10"/>
            <a:ext cx="130903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2660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411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335CDE-7746-BD00-328F-9F03F66B74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7DCC49A-9183-A52E-F6FE-B253C7FF8F2F}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C94634-977E-A221-3C73-33B7EB87C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62" y="2112162"/>
            <a:ext cx="7202184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402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335CDE-7746-BD00-328F-9F03F66B745E}"/>
              </a:ext>
            </a:extLst>
          </p:cNvPr>
          <p:cNvSpPr/>
          <p:nvPr userDrawn="1"/>
        </p:nvSpPr>
        <p:spPr>
          <a:xfrm>
            <a:off x="0" y="0"/>
            <a:ext cx="630620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7DCC49A-9183-A52E-F6FE-B253C7FF8F2F}"/>
              </a:ext>
            </a:extLst>
          </p:cNvPr>
          <p:cNvSpPr/>
          <p:nvPr userDrawn="1"/>
        </p:nvSpPr>
        <p:spPr>
          <a:xfrm>
            <a:off x="0" y="-1"/>
            <a:ext cx="6306207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C94634-977E-A221-3C73-33B7EB87C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46" y="2587587"/>
            <a:ext cx="3956113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3C49AF-E312-6492-DAB8-241D6B5CD6A8}"/>
              </a:ext>
            </a:extLst>
          </p:cNvPr>
          <p:cNvSpPr/>
          <p:nvPr userDrawn="1"/>
        </p:nvSpPr>
        <p:spPr>
          <a:xfrm>
            <a:off x="5213132" y="1358461"/>
            <a:ext cx="6978868" cy="41410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20315E-93E0-7B26-D9B0-1DC7061C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207" y="1920344"/>
            <a:ext cx="5486400" cy="3017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32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3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5FCFFC9-EB07-E3CE-9C33-8EAD58C5C0FC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 useBgFill="1">
        <p:nvSpPr>
          <p:cNvPr id="4" name="Freeform 3">
            <a:extLst>
              <a:ext uri="{FF2B5EF4-FFF2-40B4-BE49-F238E27FC236}">
                <a16:creationId xmlns:a16="http://schemas.microsoft.com/office/drawing/2014/main" id="{9EE45E95-CEA5-34AE-AD9A-3DA52D91F4D4}"/>
              </a:ext>
            </a:extLst>
          </p:cNvPr>
          <p:cNvSpPr>
            <a:spLocks noChangeAspect="1"/>
          </p:cNvSpPr>
          <p:nvPr userDrawn="1"/>
        </p:nvSpPr>
        <p:spPr>
          <a:xfrm>
            <a:off x="8314858" y="1338508"/>
            <a:ext cx="3069317" cy="4572000"/>
          </a:xfrm>
          <a:custGeom>
            <a:avLst/>
            <a:gdLst>
              <a:gd name="connsiteX0" fmla="*/ 489857 w 4180114"/>
              <a:gd name="connsiteY0" fmla="*/ 1023258 h 6226629"/>
              <a:gd name="connsiteX1" fmla="*/ 979714 w 4180114"/>
              <a:gd name="connsiteY1" fmla="*/ 1513115 h 6226629"/>
              <a:gd name="connsiteX2" fmla="*/ 979714 w 4180114"/>
              <a:gd name="connsiteY2" fmla="*/ 5736772 h 6226629"/>
              <a:gd name="connsiteX3" fmla="*/ 489857 w 4180114"/>
              <a:gd name="connsiteY3" fmla="*/ 6226629 h 6226629"/>
              <a:gd name="connsiteX4" fmla="*/ 0 w 4180114"/>
              <a:gd name="connsiteY4" fmla="*/ 5736772 h 6226629"/>
              <a:gd name="connsiteX5" fmla="*/ 0 w 4180114"/>
              <a:gd name="connsiteY5" fmla="*/ 1513115 h 6226629"/>
              <a:gd name="connsiteX6" fmla="*/ 489857 w 4180114"/>
              <a:gd name="connsiteY6" fmla="*/ 1023258 h 6226629"/>
              <a:gd name="connsiteX7" fmla="*/ 2623457 w 4180114"/>
              <a:gd name="connsiteY7" fmla="*/ 751114 h 6226629"/>
              <a:gd name="connsiteX8" fmla="*/ 3113314 w 4180114"/>
              <a:gd name="connsiteY8" fmla="*/ 1240971 h 6226629"/>
              <a:gd name="connsiteX9" fmla="*/ 3113314 w 4180114"/>
              <a:gd name="connsiteY9" fmla="*/ 5464628 h 6226629"/>
              <a:gd name="connsiteX10" fmla="*/ 2623457 w 4180114"/>
              <a:gd name="connsiteY10" fmla="*/ 5954485 h 6226629"/>
              <a:gd name="connsiteX11" fmla="*/ 2133600 w 4180114"/>
              <a:gd name="connsiteY11" fmla="*/ 5464628 h 6226629"/>
              <a:gd name="connsiteX12" fmla="*/ 2133600 w 4180114"/>
              <a:gd name="connsiteY12" fmla="*/ 1240971 h 6226629"/>
              <a:gd name="connsiteX13" fmla="*/ 2623457 w 4180114"/>
              <a:gd name="connsiteY13" fmla="*/ 751114 h 6226629"/>
              <a:gd name="connsiteX14" fmla="*/ 3690257 w 4180114"/>
              <a:gd name="connsiteY14" fmla="*/ 380999 h 6226629"/>
              <a:gd name="connsiteX15" fmla="*/ 4180114 w 4180114"/>
              <a:gd name="connsiteY15" fmla="*/ 870856 h 6226629"/>
              <a:gd name="connsiteX16" fmla="*/ 4180114 w 4180114"/>
              <a:gd name="connsiteY16" fmla="*/ 5094513 h 6226629"/>
              <a:gd name="connsiteX17" fmla="*/ 3690257 w 4180114"/>
              <a:gd name="connsiteY17" fmla="*/ 5584370 h 6226629"/>
              <a:gd name="connsiteX18" fmla="*/ 3200400 w 4180114"/>
              <a:gd name="connsiteY18" fmla="*/ 5094513 h 6226629"/>
              <a:gd name="connsiteX19" fmla="*/ 3200400 w 4180114"/>
              <a:gd name="connsiteY19" fmla="*/ 870856 h 6226629"/>
              <a:gd name="connsiteX20" fmla="*/ 3690257 w 4180114"/>
              <a:gd name="connsiteY20" fmla="*/ 380999 h 6226629"/>
              <a:gd name="connsiteX21" fmla="*/ 1556657 w 4180114"/>
              <a:gd name="connsiteY21" fmla="*/ 0 h 6226629"/>
              <a:gd name="connsiteX22" fmla="*/ 2046514 w 4180114"/>
              <a:gd name="connsiteY22" fmla="*/ 489857 h 6226629"/>
              <a:gd name="connsiteX23" fmla="*/ 2046514 w 4180114"/>
              <a:gd name="connsiteY23" fmla="*/ 4713514 h 6226629"/>
              <a:gd name="connsiteX24" fmla="*/ 1556657 w 4180114"/>
              <a:gd name="connsiteY24" fmla="*/ 5203371 h 6226629"/>
              <a:gd name="connsiteX25" fmla="*/ 1066800 w 4180114"/>
              <a:gd name="connsiteY25" fmla="*/ 4713514 h 6226629"/>
              <a:gd name="connsiteX26" fmla="*/ 1066800 w 4180114"/>
              <a:gd name="connsiteY26" fmla="*/ 489857 h 6226629"/>
              <a:gd name="connsiteX27" fmla="*/ 1556657 w 4180114"/>
              <a:gd name="connsiteY27" fmla="*/ 0 h 62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0114" h="6226629">
                <a:moveTo>
                  <a:pt x="489857" y="1023258"/>
                </a:moveTo>
                <a:cubicBezTo>
                  <a:pt x="760398" y="1023258"/>
                  <a:pt x="979714" y="1242574"/>
                  <a:pt x="979714" y="1513115"/>
                </a:cubicBezTo>
                <a:lnTo>
                  <a:pt x="979714" y="5736772"/>
                </a:lnTo>
                <a:cubicBezTo>
                  <a:pt x="979714" y="6007313"/>
                  <a:pt x="760398" y="6226629"/>
                  <a:pt x="489857" y="6226629"/>
                </a:cubicBezTo>
                <a:cubicBezTo>
                  <a:pt x="219316" y="6226629"/>
                  <a:pt x="0" y="6007313"/>
                  <a:pt x="0" y="5736772"/>
                </a:cubicBezTo>
                <a:lnTo>
                  <a:pt x="0" y="1513115"/>
                </a:lnTo>
                <a:cubicBezTo>
                  <a:pt x="0" y="1242574"/>
                  <a:pt x="219316" y="1023258"/>
                  <a:pt x="489857" y="1023258"/>
                </a:cubicBezTo>
                <a:close/>
                <a:moveTo>
                  <a:pt x="2623457" y="751114"/>
                </a:moveTo>
                <a:cubicBezTo>
                  <a:pt x="2893998" y="751114"/>
                  <a:pt x="3113314" y="970430"/>
                  <a:pt x="3113314" y="1240971"/>
                </a:cubicBezTo>
                <a:lnTo>
                  <a:pt x="3113314" y="5464628"/>
                </a:lnTo>
                <a:cubicBezTo>
                  <a:pt x="3113314" y="5735169"/>
                  <a:pt x="2893998" y="5954485"/>
                  <a:pt x="2623457" y="5954485"/>
                </a:cubicBezTo>
                <a:cubicBezTo>
                  <a:pt x="2352916" y="5954485"/>
                  <a:pt x="2133600" y="5735169"/>
                  <a:pt x="2133600" y="5464628"/>
                </a:cubicBezTo>
                <a:lnTo>
                  <a:pt x="2133600" y="1240971"/>
                </a:lnTo>
                <a:cubicBezTo>
                  <a:pt x="2133600" y="970430"/>
                  <a:pt x="2352916" y="751114"/>
                  <a:pt x="2623457" y="751114"/>
                </a:cubicBezTo>
                <a:close/>
                <a:moveTo>
                  <a:pt x="3690257" y="380999"/>
                </a:moveTo>
                <a:cubicBezTo>
                  <a:pt x="3960798" y="380999"/>
                  <a:pt x="4180114" y="600315"/>
                  <a:pt x="4180114" y="870856"/>
                </a:cubicBezTo>
                <a:lnTo>
                  <a:pt x="4180114" y="5094513"/>
                </a:lnTo>
                <a:cubicBezTo>
                  <a:pt x="4180114" y="5365054"/>
                  <a:pt x="3960798" y="5584370"/>
                  <a:pt x="3690257" y="5584370"/>
                </a:cubicBezTo>
                <a:cubicBezTo>
                  <a:pt x="3419716" y="5584370"/>
                  <a:pt x="3200400" y="5365054"/>
                  <a:pt x="3200400" y="5094513"/>
                </a:cubicBezTo>
                <a:lnTo>
                  <a:pt x="3200400" y="870856"/>
                </a:lnTo>
                <a:cubicBezTo>
                  <a:pt x="3200400" y="600315"/>
                  <a:pt x="3419716" y="380999"/>
                  <a:pt x="3690257" y="380999"/>
                </a:cubicBezTo>
                <a:close/>
                <a:moveTo>
                  <a:pt x="1556657" y="0"/>
                </a:moveTo>
                <a:cubicBezTo>
                  <a:pt x="1827198" y="0"/>
                  <a:pt x="2046514" y="219316"/>
                  <a:pt x="2046514" y="489857"/>
                </a:cubicBezTo>
                <a:lnTo>
                  <a:pt x="2046514" y="4713514"/>
                </a:lnTo>
                <a:cubicBezTo>
                  <a:pt x="2046514" y="4984055"/>
                  <a:pt x="1827198" y="5203371"/>
                  <a:pt x="1556657" y="5203371"/>
                </a:cubicBezTo>
                <a:cubicBezTo>
                  <a:pt x="1286116" y="5203371"/>
                  <a:pt x="1066800" y="4984055"/>
                  <a:pt x="1066800" y="4713514"/>
                </a:cubicBezTo>
                <a:lnTo>
                  <a:pt x="1066800" y="489857"/>
                </a:lnTo>
                <a:cubicBezTo>
                  <a:pt x="1066800" y="219316"/>
                  <a:pt x="1286116" y="0"/>
                  <a:pt x="1556657" y="0"/>
                </a:cubicBezTo>
                <a:close/>
              </a:path>
            </a:pathLst>
          </a:custGeom>
          <a:ln>
            <a:noFill/>
          </a:ln>
          <a:effectLst>
            <a:outerShdw blurRad="190500" dist="2540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18BB6-89CF-4506-D140-4C9EE0190B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00" y1="45500" x2="51000" y2="45500"/>
                        <a14:foregroundMark x1="37000" y1="45500" x2="37000" y2="45500"/>
                        <a14:foregroundMark x1="35429" y1="52250" x2="35429" y2="52250"/>
                        <a14:foregroundMark x1="35000" y1="58750" x2="35000" y2="58750"/>
                        <a14:foregroundMark x1="17429" y1="44750" x2="17429" y2="44750"/>
                        <a14:foregroundMark x1="62286" y1="52250" x2="62286" y2="52250"/>
                        <a14:foregroundMark x1="82857" y1="45000" x2="82857" y2="45000"/>
                        <a14:foregroundMark x1="80857" y1="52250" x2="80857" y2="52250"/>
                      </a14:backgroundRemoval>
                    </a14:imgEffect>
                  </a14:imgLayer>
                </a14:imgProps>
              </a:ext>
            </a:extLst>
          </a:blip>
          <a:srcRect l="12148" t="42140" r="12110" b="38449"/>
          <a:stretch/>
        </p:blipFill>
        <p:spPr>
          <a:xfrm>
            <a:off x="3152503" y="1904565"/>
            <a:ext cx="5886995" cy="86214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6DBFE4B-2D2E-671B-3DCD-F2E2F611B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4671279"/>
            <a:ext cx="4572000" cy="1828800"/>
          </a:xfrm>
        </p:spPr>
        <p:txBody>
          <a:bodyPr tIns="91440" bIns="91440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346E6-CA68-4864-6BEF-C0DDA48E7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8" y="2906860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769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45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73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5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5FCFFC9-EB07-E3CE-9C33-8EAD58C5C0FC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 useBgFill="1">
        <p:nvSpPr>
          <p:cNvPr id="4" name="Freeform 3">
            <a:extLst>
              <a:ext uri="{FF2B5EF4-FFF2-40B4-BE49-F238E27FC236}">
                <a16:creationId xmlns:a16="http://schemas.microsoft.com/office/drawing/2014/main" id="{9EE45E95-CEA5-34AE-AD9A-3DA52D91F4D4}"/>
              </a:ext>
            </a:extLst>
          </p:cNvPr>
          <p:cNvSpPr>
            <a:spLocks noChangeAspect="1"/>
          </p:cNvSpPr>
          <p:nvPr userDrawn="1"/>
        </p:nvSpPr>
        <p:spPr>
          <a:xfrm>
            <a:off x="8314858" y="1338508"/>
            <a:ext cx="3069317" cy="4572000"/>
          </a:xfrm>
          <a:custGeom>
            <a:avLst/>
            <a:gdLst>
              <a:gd name="connsiteX0" fmla="*/ 489857 w 4180114"/>
              <a:gd name="connsiteY0" fmla="*/ 1023258 h 6226629"/>
              <a:gd name="connsiteX1" fmla="*/ 979714 w 4180114"/>
              <a:gd name="connsiteY1" fmla="*/ 1513115 h 6226629"/>
              <a:gd name="connsiteX2" fmla="*/ 979714 w 4180114"/>
              <a:gd name="connsiteY2" fmla="*/ 5736772 h 6226629"/>
              <a:gd name="connsiteX3" fmla="*/ 489857 w 4180114"/>
              <a:gd name="connsiteY3" fmla="*/ 6226629 h 6226629"/>
              <a:gd name="connsiteX4" fmla="*/ 0 w 4180114"/>
              <a:gd name="connsiteY4" fmla="*/ 5736772 h 6226629"/>
              <a:gd name="connsiteX5" fmla="*/ 0 w 4180114"/>
              <a:gd name="connsiteY5" fmla="*/ 1513115 h 6226629"/>
              <a:gd name="connsiteX6" fmla="*/ 489857 w 4180114"/>
              <a:gd name="connsiteY6" fmla="*/ 1023258 h 6226629"/>
              <a:gd name="connsiteX7" fmla="*/ 2623457 w 4180114"/>
              <a:gd name="connsiteY7" fmla="*/ 751114 h 6226629"/>
              <a:gd name="connsiteX8" fmla="*/ 3113314 w 4180114"/>
              <a:gd name="connsiteY8" fmla="*/ 1240971 h 6226629"/>
              <a:gd name="connsiteX9" fmla="*/ 3113314 w 4180114"/>
              <a:gd name="connsiteY9" fmla="*/ 5464628 h 6226629"/>
              <a:gd name="connsiteX10" fmla="*/ 2623457 w 4180114"/>
              <a:gd name="connsiteY10" fmla="*/ 5954485 h 6226629"/>
              <a:gd name="connsiteX11" fmla="*/ 2133600 w 4180114"/>
              <a:gd name="connsiteY11" fmla="*/ 5464628 h 6226629"/>
              <a:gd name="connsiteX12" fmla="*/ 2133600 w 4180114"/>
              <a:gd name="connsiteY12" fmla="*/ 1240971 h 6226629"/>
              <a:gd name="connsiteX13" fmla="*/ 2623457 w 4180114"/>
              <a:gd name="connsiteY13" fmla="*/ 751114 h 6226629"/>
              <a:gd name="connsiteX14" fmla="*/ 3690257 w 4180114"/>
              <a:gd name="connsiteY14" fmla="*/ 380999 h 6226629"/>
              <a:gd name="connsiteX15" fmla="*/ 4180114 w 4180114"/>
              <a:gd name="connsiteY15" fmla="*/ 870856 h 6226629"/>
              <a:gd name="connsiteX16" fmla="*/ 4180114 w 4180114"/>
              <a:gd name="connsiteY16" fmla="*/ 5094513 h 6226629"/>
              <a:gd name="connsiteX17" fmla="*/ 3690257 w 4180114"/>
              <a:gd name="connsiteY17" fmla="*/ 5584370 h 6226629"/>
              <a:gd name="connsiteX18" fmla="*/ 3200400 w 4180114"/>
              <a:gd name="connsiteY18" fmla="*/ 5094513 h 6226629"/>
              <a:gd name="connsiteX19" fmla="*/ 3200400 w 4180114"/>
              <a:gd name="connsiteY19" fmla="*/ 870856 h 6226629"/>
              <a:gd name="connsiteX20" fmla="*/ 3690257 w 4180114"/>
              <a:gd name="connsiteY20" fmla="*/ 380999 h 6226629"/>
              <a:gd name="connsiteX21" fmla="*/ 1556657 w 4180114"/>
              <a:gd name="connsiteY21" fmla="*/ 0 h 6226629"/>
              <a:gd name="connsiteX22" fmla="*/ 2046514 w 4180114"/>
              <a:gd name="connsiteY22" fmla="*/ 489857 h 6226629"/>
              <a:gd name="connsiteX23" fmla="*/ 2046514 w 4180114"/>
              <a:gd name="connsiteY23" fmla="*/ 4713514 h 6226629"/>
              <a:gd name="connsiteX24" fmla="*/ 1556657 w 4180114"/>
              <a:gd name="connsiteY24" fmla="*/ 5203371 h 6226629"/>
              <a:gd name="connsiteX25" fmla="*/ 1066800 w 4180114"/>
              <a:gd name="connsiteY25" fmla="*/ 4713514 h 6226629"/>
              <a:gd name="connsiteX26" fmla="*/ 1066800 w 4180114"/>
              <a:gd name="connsiteY26" fmla="*/ 489857 h 6226629"/>
              <a:gd name="connsiteX27" fmla="*/ 1556657 w 4180114"/>
              <a:gd name="connsiteY27" fmla="*/ 0 h 62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0114" h="6226629">
                <a:moveTo>
                  <a:pt x="489857" y="1023258"/>
                </a:moveTo>
                <a:cubicBezTo>
                  <a:pt x="760398" y="1023258"/>
                  <a:pt x="979714" y="1242574"/>
                  <a:pt x="979714" y="1513115"/>
                </a:cubicBezTo>
                <a:lnTo>
                  <a:pt x="979714" y="5736772"/>
                </a:lnTo>
                <a:cubicBezTo>
                  <a:pt x="979714" y="6007313"/>
                  <a:pt x="760398" y="6226629"/>
                  <a:pt x="489857" y="6226629"/>
                </a:cubicBezTo>
                <a:cubicBezTo>
                  <a:pt x="219316" y="6226629"/>
                  <a:pt x="0" y="6007313"/>
                  <a:pt x="0" y="5736772"/>
                </a:cubicBezTo>
                <a:lnTo>
                  <a:pt x="0" y="1513115"/>
                </a:lnTo>
                <a:cubicBezTo>
                  <a:pt x="0" y="1242574"/>
                  <a:pt x="219316" y="1023258"/>
                  <a:pt x="489857" y="1023258"/>
                </a:cubicBezTo>
                <a:close/>
                <a:moveTo>
                  <a:pt x="2623457" y="751114"/>
                </a:moveTo>
                <a:cubicBezTo>
                  <a:pt x="2893998" y="751114"/>
                  <a:pt x="3113314" y="970430"/>
                  <a:pt x="3113314" y="1240971"/>
                </a:cubicBezTo>
                <a:lnTo>
                  <a:pt x="3113314" y="5464628"/>
                </a:lnTo>
                <a:cubicBezTo>
                  <a:pt x="3113314" y="5735169"/>
                  <a:pt x="2893998" y="5954485"/>
                  <a:pt x="2623457" y="5954485"/>
                </a:cubicBezTo>
                <a:cubicBezTo>
                  <a:pt x="2352916" y="5954485"/>
                  <a:pt x="2133600" y="5735169"/>
                  <a:pt x="2133600" y="5464628"/>
                </a:cubicBezTo>
                <a:lnTo>
                  <a:pt x="2133600" y="1240971"/>
                </a:lnTo>
                <a:cubicBezTo>
                  <a:pt x="2133600" y="970430"/>
                  <a:pt x="2352916" y="751114"/>
                  <a:pt x="2623457" y="751114"/>
                </a:cubicBezTo>
                <a:close/>
                <a:moveTo>
                  <a:pt x="3690257" y="380999"/>
                </a:moveTo>
                <a:cubicBezTo>
                  <a:pt x="3960798" y="380999"/>
                  <a:pt x="4180114" y="600315"/>
                  <a:pt x="4180114" y="870856"/>
                </a:cubicBezTo>
                <a:lnTo>
                  <a:pt x="4180114" y="5094513"/>
                </a:lnTo>
                <a:cubicBezTo>
                  <a:pt x="4180114" y="5365054"/>
                  <a:pt x="3960798" y="5584370"/>
                  <a:pt x="3690257" y="5584370"/>
                </a:cubicBezTo>
                <a:cubicBezTo>
                  <a:pt x="3419716" y="5584370"/>
                  <a:pt x="3200400" y="5365054"/>
                  <a:pt x="3200400" y="5094513"/>
                </a:cubicBezTo>
                <a:lnTo>
                  <a:pt x="3200400" y="870856"/>
                </a:lnTo>
                <a:cubicBezTo>
                  <a:pt x="3200400" y="600315"/>
                  <a:pt x="3419716" y="380999"/>
                  <a:pt x="3690257" y="380999"/>
                </a:cubicBezTo>
                <a:close/>
                <a:moveTo>
                  <a:pt x="1556657" y="0"/>
                </a:moveTo>
                <a:cubicBezTo>
                  <a:pt x="1827198" y="0"/>
                  <a:pt x="2046514" y="219316"/>
                  <a:pt x="2046514" y="489857"/>
                </a:cubicBezTo>
                <a:lnTo>
                  <a:pt x="2046514" y="4713514"/>
                </a:lnTo>
                <a:cubicBezTo>
                  <a:pt x="2046514" y="4984055"/>
                  <a:pt x="1827198" y="5203371"/>
                  <a:pt x="1556657" y="5203371"/>
                </a:cubicBezTo>
                <a:cubicBezTo>
                  <a:pt x="1286116" y="5203371"/>
                  <a:pt x="1066800" y="4984055"/>
                  <a:pt x="1066800" y="4713514"/>
                </a:cubicBezTo>
                <a:lnTo>
                  <a:pt x="1066800" y="489857"/>
                </a:lnTo>
                <a:cubicBezTo>
                  <a:pt x="1066800" y="219316"/>
                  <a:pt x="1286116" y="0"/>
                  <a:pt x="1556657" y="0"/>
                </a:cubicBezTo>
                <a:close/>
              </a:path>
            </a:pathLst>
          </a:custGeom>
          <a:ln>
            <a:noFill/>
          </a:ln>
          <a:effectLst>
            <a:outerShdw blurRad="190500" dist="2540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346E6-CA68-4864-6BEF-C0DDA48E7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7" y="2409905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 useBgFill="1">
        <p:nvSpPr>
          <p:cNvPr id="7" name="Freeform 6">
            <a:extLst>
              <a:ext uri="{FF2B5EF4-FFF2-40B4-BE49-F238E27FC236}">
                <a16:creationId xmlns:a16="http://schemas.microsoft.com/office/drawing/2014/main" id="{AC7B8F86-7139-9B76-A7C8-B7BF6667D73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-1325715" y="1828800"/>
            <a:ext cx="5902706" cy="3200400"/>
          </a:xfrm>
          <a:custGeom>
            <a:avLst/>
            <a:gdLst>
              <a:gd name="connsiteX0" fmla="*/ 4508363 w 5879738"/>
              <a:gd name="connsiteY0" fmla="*/ 615776 h 3187948"/>
              <a:gd name="connsiteX1" fmla="*/ 4816251 w 5879738"/>
              <a:gd name="connsiteY1" fmla="*/ 0 h 3187948"/>
              <a:gd name="connsiteX2" fmla="*/ 5571850 w 5879738"/>
              <a:gd name="connsiteY2" fmla="*/ 0 h 3187948"/>
              <a:gd name="connsiteX3" fmla="*/ 5879738 w 5879738"/>
              <a:gd name="connsiteY3" fmla="*/ 615776 h 3187948"/>
              <a:gd name="connsiteX4" fmla="*/ 5571850 w 5879738"/>
              <a:gd name="connsiteY4" fmla="*/ 1231552 h 3187948"/>
              <a:gd name="connsiteX5" fmla="*/ 4816251 w 5879738"/>
              <a:gd name="connsiteY5" fmla="*/ 1231552 h 3187948"/>
              <a:gd name="connsiteX6" fmla="*/ 4508362 w 5879738"/>
              <a:gd name="connsiteY6" fmla="*/ 1923738 h 3187948"/>
              <a:gd name="connsiteX7" fmla="*/ 4816250 w 5879738"/>
              <a:gd name="connsiteY7" fmla="*/ 1307962 h 3187948"/>
              <a:gd name="connsiteX8" fmla="*/ 5571849 w 5879738"/>
              <a:gd name="connsiteY8" fmla="*/ 1307962 h 3187948"/>
              <a:gd name="connsiteX9" fmla="*/ 5879737 w 5879738"/>
              <a:gd name="connsiteY9" fmla="*/ 1923738 h 3187948"/>
              <a:gd name="connsiteX10" fmla="*/ 5571849 w 5879738"/>
              <a:gd name="connsiteY10" fmla="*/ 2539514 h 3187948"/>
              <a:gd name="connsiteX11" fmla="*/ 4816250 w 5879738"/>
              <a:gd name="connsiteY11" fmla="*/ 2539514 h 3187948"/>
              <a:gd name="connsiteX12" fmla="*/ 3381271 w 5879738"/>
              <a:gd name="connsiteY12" fmla="*/ 1264210 h 3187948"/>
              <a:gd name="connsiteX13" fmla="*/ 3689159 w 5879738"/>
              <a:gd name="connsiteY13" fmla="*/ 648434 h 3187948"/>
              <a:gd name="connsiteX14" fmla="*/ 4444758 w 5879738"/>
              <a:gd name="connsiteY14" fmla="*/ 648434 h 3187948"/>
              <a:gd name="connsiteX15" fmla="*/ 4752646 w 5879738"/>
              <a:gd name="connsiteY15" fmla="*/ 1264210 h 3187948"/>
              <a:gd name="connsiteX16" fmla="*/ 4444758 w 5879738"/>
              <a:gd name="connsiteY16" fmla="*/ 1879986 h 3187948"/>
              <a:gd name="connsiteX17" fmla="*/ 3689159 w 5879738"/>
              <a:gd name="connsiteY17" fmla="*/ 1879986 h 3187948"/>
              <a:gd name="connsiteX18" fmla="*/ 2254182 w 5879738"/>
              <a:gd name="connsiteY18" fmla="*/ 624046 h 3187948"/>
              <a:gd name="connsiteX19" fmla="*/ 2562070 w 5879738"/>
              <a:gd name="connsiteY19" fmla="*/ 8270 h 3187948"/>
              <a:gd name="connsiteX20" fmla="*/ 3317669 w 5879738"/>
              <a:gd name="connsiteY20" fmla="*/ 8270 h 3187948"/>
              <a:gd name="connsiteX21" fmla="*/ 3625557 w 5879738"/>
              <a:gd name="connsiteY21" fmla="*/ 624046 h 3187948"/>
              <a:gd name="connsiteX22" fmla="*/ 3317669 w 5879738"/>
              <a:gd name="connsiteY22" fmla="*/ 1239822 h 3187948"/>
              <a:gd name="connsiteX23" fmla="*/ 2562070 w 5879738"/>
              <a:gd name="connsiteY23" fmla="*/ 1239822 h 3187948"/>
              <a:gd name="connsiteX24" fmla="*/ 2254181 w 5879738"/>
              <a:gd name="connsiteY24" fmla="*/ 1932008 h 3187948"/>
              <a:gd name="connsiteX25" fmla="*/ 2562069 w 5879738"/>
              <a:gd name="connsiteY25" fmla="*/ 1316232 h 3187948"/>
              <a:gd name="connsiteX26" fmla="*/ 3317668 w 5879738"/>
              <a:gd name="connsiteY26" fmla="*/ 1316232 h 3187948"/>
              <a:gd name="connsiteX27" fmla="*/ 3625556 w 5879738"/>
              <a:gd name="connsiteY27" fmla="*/ 1932008 h 3187948"/>
              <a:gd name="connsiteX28" fmla="*/ 3317668 w 5879738"/>
              <a:gd name="connsiteY28" fmla="*/ 2547784 h 3187948"/>
              <a:gd name="connsiteX29" fmla="*/ 2562069 w 5879738"/>
              <a:gd name="connsiteY29" fmla="*/ 2547784 h 3187948"/>
              <a:gd name="connsiteX30" fmla="*/ 1127090 w 5879738"/>
              <a:gd name="connsiteY30" fmla="*/ 1264210 h 3187948"/>
              <a:gd name="connsiteX31" fmla="*/ 1434978 w 5879738"/>
              <a:gd name="connsiteY31" fmla="*/ 648434 h 3187948"/>
              <a:gd name="connsiteX32" fmla="*/ 2190577 w 5879738"/>
              <a:gd name="connsiteY32" fmla="*/ 648434 h 3187948"/>
              <a:gd name="connsiteX33" fmla="*/ 2498465 w 5879738"/>
              <a:gd name="connsiteY33" fmla="*/ 1264210 h 3187948"/>
              <a:gd name="connsiteX34" fmla="*/ 2190577 w 5879738"/>
              <a:gd name="connsiteY34" fmla="*/ 1879986 h 3187948"/>
              <a:gd name="connsiteX35" fmla="*/ 1434978 w 5879738"/>
              <a:gd name="connsiteY35" fmla="*/ 1879986 h 3187948"/>
              <a:gd name="connsiteX36" fmla="*/ 1127090 w 5879738"/>
              <a:gd name="connsiteY36" fmla="*/ 2572172 h 3187948"/>
              <a:gd name="connsiteX37" fmla="*/ 1434978 w 5879738"/>
              <a:gd name="connsiteY37" fmla="*/ 1956396 h 3187948"/>
              <a:gd name="connsiteX38" fmla="*/ 2190577 w 5879738"/>
              <a:gd name="connsiteY38" fmla="*/ 1956396 h 3187948"/>
              <a:gd name="connsiteX39" fmla="*/ 2498465 w 5879738"/>
              <a:gd name="connsiteY39" fmla="*/ 2572172 h 3187948"/>
              <a:gd name="connsiteX40" fmla="*/ 2190577 w 5879738"/>
              <a:gd name="connsiteY40" fmla="*/ 3187948 h 3187948"/>
              <a:gd name="connsiteX41" fmla="*/ 1434978 w 5879738"/>
              <a:gd name="connsiteY41" fmla="*/ 3187948 h 3187948"/>
              <a:gd name="connsiteX42" fmla="*/ 0 w 5879738"/>
              <a:gd name="connsiteY42" fmla="*/ 1932007 h 3187948"/>
              <a:gd name="connsiteX43" fmla="*/ 307888 w 5879738"/>
              <a:gd name="connsiteY43" fmla="*/ 1316231 h 3187948"/>
              <a:gd name="connsiteX44" fmla="*/ 1063488 w 5879738"/>
              <a:gd name="connsiteY44" fmla="*/ 1316231 h 3187948"/>
              <a:gd name="connsiteX45" fmla="*/ 1371375 w 5879738"/>
              <a:gd name="connsiteY45" fmla="*/ 1932007 h 3187948"/>
              <a:gd name="connsiteX46" fmla="*/ 1063488 w 5879738"/>
              <a:gd name="connsiteY46" fmla="*/ 2547783 h 3187948"/>
              <a:gd name="connsiteX47" fmla="*/ 307888 w 5879738"/>
              <a:gd name="connsiteY47" fmla="*/ 2547783 h 318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79738" h="3187948">
                <a:moveTo>
                  <a:pt x="4508363" y="615776"/>
                </a:moveTo>
                <a:lnTo>
                  <a:pt x="4816251" y="0"/>
                </a:lnTo>
                <a:lnTo>
                  <a:pt x="5571850" y="0"/>
                </a:lnTo>
                <a:lnTo>
                  <a:pt x="5879738" y="615776"/>
                </a:lnTo>
                <a:lnTo>
                  <a:pt x="5571850" y="1231552"/>
                </a:lnTo>
                <a:lnTo>
                  <a:pt x="4816251" y="1231552"/>
                </a:lnTo>
                <a:close/>
                <a:moveTo>
                  <a:pt x="4508362" y="1923738"/>
                </a:moveTo>
                <a:lnTo>
                  <a:pt x="4816250" y="1307962"/>
                </a:lnTo>
                <a:lnTo>
                  <a:pt x="5571849" y="1307962"/>
                </a:lnTo>
                <a:lnTo>
                  <a:pt x="5879737" y="1923738"/>
                </a:lnTo>
                <a:lnTo>
                  <a:pt x="5571849" y="2539514"/>
                </a:lnTo>
                <a:lnTo>
                  <a:pt x="4816250" y="2539514"/>
                </a:lnTo>
                <a:close/>
                <a:moveTo>
                  <a:pt x="3381271" y="1264210"/>
                </a:moveTo>
                <a:lnTo>
                  <a:pt x="3689159" y="648434"/>
                </a:lnTo>
                <a:lnTo>
                  <a:pt x="4444758" y="648434"/>
                </a:lnTo>
                <a:lnTo>
                  <a:pt x="4752646" y="1264210"/>
                </a:lnTo>
                <a:lnTo>
                  <a:pt x="4444758" y="1879986"/>
                </a:lnTo>
                <a:lnTo>
                  <a:pt x="3689159" y="1879986"/>
                </a:lnTo>
                <a:close/>
                <a:moveTo>
                  <a:pt x="2254182" y="624046"/>
                </a:moveTo>
                <a:lnTo>
                  <a:pt x="2562070" y="8270"/>
                </a:lnTo>
                <a:lnTo>
                  <a:pt x="3317669" y="8270"/>
                </a:lnTo>
                <a:lnTo>
                  <a:pt x="3625557" y="624046"/>
                </a:lnTo>
                <a:lnTo>
                  <a:pt x="3317669" y="1239822"/>
                </a:lnTo>
                <a:lnTo>
                  <a:pt x="2562070" y="1239822"/>
                </a:lnTo>
                <a:close/>
                <a:moveTo>
                  <a:pt x="2254181" y="1932008"/>
                </a:moveTo>
                <a:lnTo>
                  <a:pt x="2562069" y="1316232"/>
                </a:lnTo>
                <a:lnTo>
                  <a:pt x="3317668" y="1316232"/>
                </a:lnTo>
                <a:lnTo>
                  <a:pt x="3625556" y="1932008"/>
                </a:lnTo>
                <a:lnTo>
                  <a:pt x="3317668" y="2547784"/>
                </a:lnTo>
                <a:lnTo>
                  <a:pt x="2562069" y="2547784"/>
                </a:lnTo>
                <a:close/>
                <a:moveTo>
                  <a:pt x="1127090" y="1264210"/>
                </a:moveTo>
                <a:lnTo>
                  <a:pt x="1434978" y="648434"/>
                </a:lnTo>
                <a:lnTo>
                  <a:pt x="2190577" y="648434"/>
                </a:lnTo>
                <a:lnTo>
                  <a:pt x="2498465" y="1264210"/>
                </a:lnTo>
                <a:lnTo>
                  <a:pt x="2190577" y="1879986"/>
                </a:lnTo>
                <a:lnTo>
                  <a:pt x="1434978" y="1879986"/>
                </a:lnTo>
                <a:close/>
                <a:moveTo>
                  <a:pt x="1127090" y="2572172"/>
                </a:moveTo>
                <a:lnTo>
                  <a:pt x="1434978" y="1956396"/>
                </a:lnTo>
                <a:lnTo>
                  <a:pt x="2190577" y="1956396"/>
                </a:lnTo>
                <a:lnTo>
                  <a:pt x="2498465" y="2572172"/>
                </a:lnTo>
                <a:lnTo>
                  <a:pt x="2190577" y="3187948"/>
                </a:lnTo>
                <a:lnTo>
                  <a:pt x="1434978" y="3187948"/>
                </a:lnTo>
                <a:close/>
                <a:moveTo>
                  <a:pt x="0" y="1932007"/>
                </a:moveTo>
                <a:lnTo>
                  <a:pt x="307888" y="1316231"/>
                </a:lnTo>
                <a:lnTo>
                  <a:pt x="1063488" y="1316231"/>
                </a:lnTo>
                <a:lnTo>
                  <a:pt x="1371375" y="1932007"/>
                </a:lnTo>
                <a:lnTo>
                  <a:pt x="1063488" y="2547783"/>
                </a:lnTo>
                <a:lnTo>
                  <a:pt x="307888" y="2547783"/>
                </a:lnTo>
                <a:close/>
              </a:path>
            </a:pathLst>
          </a:custGeom>
          <a:ln>
            <a:noFill/>
          </a:ln>
          <a:effectLst>
            <a:outerShdw blurRad="127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5FCFFC9-EB07-E3CE-9C33-8EAD58C5C0FC}"/>
              </a:ext>
            </a:extLst>
          </p:cNvPr>
          <p:cNvSpPr/>
          <p:nvPr userDrawn="1"/>
        </p:nvSpPr>
        <p:spPr>
          <a:xfrm>
            <a:off x="-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346E6-CA68-4864-6BEF-C0DDA48E7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941" y="2128753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rgbClr val="73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 useBgFill="1">
        <p:nvSpPr>
          <p:cNvPr id="7" name="Freeform 6">
            <a:extLst>
              <a:ext uri="{FF2B5EF4-FFF2-40B4-BE49-F238E27FC236}">
                <a16:creationId xmlns:a16="http://schemas.microsoft.com/office/drawing/2014/main" id="{AC7B8F86-7139-9B76-A7C8-B7BF6667D73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7186913" y="2228191"/>
            <a:ext cx="5902706" cy="3200400"/>
          </a:xfrm>
          <a:custGeom>
            <a:avLst/>
            <a:gdLst>
              <a:gd name="connsiteX0" fmla="*/ 4508363 w 5879738"/>
              <a:gd name="connsiteY0" fmla="*/ 615776 h 3187948"/>
              <a:gd name="connsiteX1" fmla="*/ 4816251 w 5879738"/>
              <a:gd name="connsiteY1" fmla="*/ 0 h 3187948"/>
              <a:gd name="connsiteX2" fmla="*/ 5571850 w 5879738"/>
              <a:gd name="connsiteY2" fmla="*/ 0 h 3187948"/>
              <a:gd name="connsiteX3" fmla="*/ 5879738 w 5879738"/>
              <a:gd name="connsiteY3" fmla="*/ 615776 h 3187948"/>
              <a:gd name="connsiteX4" fmla="*/ 5571850 w 5879738"/>
              <a:gd name="connsiteY4" fmla="*/ 1231552 h 3187948"/>
              <a:gd name="connsiteX5" fmla="*/ 4816251 w 5879738"/>
              <a:gd name="connsiteY5" fmla="*/ 1231552 h 3187948"/>
              <a:gd name="connsiteX6" fmla="*/ 4508362 w 5879738"/>
              <a:gd name="connsiteY6" fmla="*/ 1923738 h 3187948"/>
              <a:gd name="connsiteX7" fmla="*/ 4816250 w 5879738"/>
              <a:gd name="connsiteY7" fmla="*/ 1307962 h 3187948"/>
              <a:gd name="connsiteX8" fmla="*/ 5571849 w 5879738"/>
              <a:gd name="connsiteY8" fmla="*/ 1307962 h 3187948"/>
              <a:gd name="connsiteX9" fmla="*/ 5879737 w 5879738"/>
              <a:gd name="connsiteY9" fmla="*/ 1923738 h 3187948"/>
              <a:gd name="connsiteX10" fmla="*/ 5571849 w 5879738"/>
              <a:gd name="connsiteY10" fmla="*/ 2539514 h 3187948"/>
              <a:gd name="connsiteX11" fmla="*/ 4816250 w 5879738"/>
              <a:gd name="connsiteY11" fmla="*/ 2539514 h 3187948"/>
              <a:gd name="connsiteX12" fmla="*/ 3381271 w 5879738"/>
              <a:gd name="connsiteY12" fmla="*/ 1264210 h 3187948"/>
              <a:gd name="connsiteX13" fmla="*/ 3689159 w 5879738"/>
              <a:gd name="connsiteY13" fmla="*/ 648434 h 3187948"/>
              <a:gd name="connsiteX14" fmla="*/ 4444758 w 5879738"/>
              <a:gd name="connsiteY14" fmla="*/ 648434 h 3187948"/>
              <a:gd name="connsiteX15" fmla="*/ 4752646 w 5879738"/>
              <a:gd name="connsiteY15" fmla="*/ 1264210 h 3187948"/>
              <a:gd name="connsiteX16" fmla="*/ 4444758 w 5879738"/>
              <a:gd name="connsiteY16" fmla="*/ 1879986 h 3187948"/>
              <a:gd name="connsiteX17" fmla="*/ 3689159 w 5879738"/>
              <a:gd name="connsiteY17" fmla="*/ 1879986 h 3187948"/>
              <a:gd name="connsiteX18" fmla="*/ 2254182 w 5879738"/>
              <a:gd name="connsiteY18" fmla="*/ 624046 h 3187948"/>
              <a:gd name="connsiteX19" fmla="*/ 2562070 w 5879738"/>
              <a:gd name="connsiteY19" fmla="*/ 8270 h 3187948"/>
              <a:gd name="connsiteX20" fmla="*/ 3317669 w 5879738"/>
              <a:gd name="connsiteY20" fmla="*/ 8270 h 3187948"/>
              <a:gd name="connsiteX21" fmla="*/ 3625557 w 5879738"/>
              <a:gd name="connsiteY21" fmla="*/ 624046 h 3187948"/>
              <a:gd name="connsiteX22" fmla="*/ 3317669 w 5879738"/>
              <a:gd name="connsiteY22" fmla="*/ 1239822 h 3187948"/>
              <a:gd name="connsiteX23" fmla="*/ 2562070 w 5879738"/>
              <a:gd name="connsiteY23" fmla="*/ 1239822 h 3187948"/>
              <a:gd name="connsiteX24" fmla="*/ 2254181 w 5879738"/>
              <a:gd name="connsiteY24" fmla="*/ 1932008 h 3187948"/>
              <a:gd name="connsiteX25" fmla="*/ 2562069 w 5879738"/>
              <a:gd name="connsiteY25" fmla="*/ 1316232 h 3187948"/>
              <a:gd name="connsiteX26" fmla="*/ 3317668 w 5879738"/>
              <a:gd name="connsiteY26" fmla="*/ 1316232 h 3187948"/>
              <a:gd name="connsiteX27" fmla="*/ 3625556 w 5879738"/>
              <a:gd name="connsiteY27" fmla="*/ 1932008 h 3187948"/>
              <a:gd name="connsiteX28" fmla="*/ 3317668 w 5879738"/>
              <a:gd name="connsiteY28" fmla="*/ 2547784 h 3187948"/>
              <a:gd name="connsiteX29" fmla="*/ 2562069 w 5879738"/>
              <a:gd name="connsiteY29" fmla="*/ 2547784 h 3187948"/>
              <a:gd name="connsiteX30" fmla="*/ 1127090 w 5879738"/>
              <a:gd name="connsiteY30" fmla="*/ 1264210 h 3187948"/>
              <a:gd name="connsiteX31" fmla="*/ 1434978 w 5879738"/>
              <a:gd name="connsiteY31" fmla="*/ 648434 h 3187948"/>
              <a:gd name="connsiteX32" fmla="*/ 2190577 w 5879738"/>
              <a:gd name="connsiteY32" fmla="*/ 648434 h 3187948"/>
              <a:gd name="connsiteX33" fmla="*/ 2498465 w 5879738"/>
              <a:gd name="connsiteY33" fmla="*/ 1264210 h 3187948"/>
              <a:gd name="connsiteX34" fmla="*/ 2190577 w 5879738"/>
              <a:gd name="connsiteY34" fmla="*/ 1879986 h 3187948"/>
              <a:gd name="connsiteX35" fmla="*/ 1434978 w 5879738"/>
              <a:gd name="connsiteY35" fmla="*/ 1879986 h 3187948"/>
              <a:gd name="connsiteX36" fmla="*/ 1127090 w 5879738"/>
              <a:gd name="connsiteY36" fmla="*/ 2572172 h 3187948"/>
              <a:gd name="connsiteX37" fmla="*/ 1434978 w 5879738"/>
              <a:gd name="connsiteY37" fmla="*/ 1956396 h 3187948"/>
              <a:gd name="connsiteX38" fmla="*/ 2190577 w 5879738"/>
              <a:gd name="connsiteY38" fmla="*/ 1956396 h 3187948"/>
              <a:gd name="connsiteX39" fmla="*/ 2498465 w 5879738"/>
              <a:gd name="connsiteY39" fmla="*/ 2572172 h 3187948"/>
              <a:gd name="connsiteX40" fmla="*/ 2190577 w 5879738"/>
              <a:gd name="connsiteY40" fmla="*/ 3187948 h 3187948"/>
              <a:gd name="connsiteX41" fmla="*/ 1434978 w 5879738"/>
              <a:gd name="connsiteY41" fmla="*/ 3187948 h 3187948"/>
              <a:gd name="connsiteX42" fmla="*/ 0 w 5879738"/>
              <a:gd name="connsiteY42" fmla="*/ 1932007 h 3187948"/>
              <a:gd name="connsiteX43" fmla="*/ 307888 w 5879738"/>
              <a:gd name="connsiteY43" fmla="*/ 1316231 h 3187948"/>
              <a:gd name="connsiteX44" fmla="*/ 1063488 w 5879738"/>
              <a:gd name="connsiteY44" fmla="*/ 1316231 h 3187948"/>
              <a:gd name="connsiteX45" fmla="*/ 1371375 w 5879738"/>
              <a:gd name="connsiteY45" fmla="*/ 1932007 h 3187948"/>
              <a:gd name="connsiteX46" fmla="*/ 1063488 w 5879738"/>
              <a:gd name="connsiteY46" fmla="*/ 2547783 h 3187948"/>
              <a:gd name="connsiteX47" fmla="*/ 307888 w 5879738"/>
              <a:gd name="connsiteY47" fmla="*/ 2547783 h 318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79738" h="3187948">
                <a:moveTo>
                  <a:pt x="4508363" y="615776"/>
                </a:moveTo>
                <a:lnTo>
                  <a:pt x="4816251" y="0"/>
                </a:lnTo>
                <a:lnTo>
                  <a:pt x="5571850" y="0"/>
                </a:lnTo>
                <a:lnTo>
                  <a:pt x="5879738" y="615776"/>
                </a:lnTo>
                <a:lnTo>
                  <a:pt x="5571850" y="1231552"/>
                </a:lnTo>
                <a:lnTo>
                  <a:pt x="4816251" y="1231552"/>
                </a:lnTo>
                <a:close/>
                <a:moveTo>
                  <a:pt x="4508362" y="1923738"/>
                </a:moveTo>
                <a:lnTo>
                  <a:pt x="4816250" y="1307962"/>
                </a:lnTo>
                <a:lnTo>
                  <a:pt x="5571849" y="1307962"/>
                </a:lnTo>
                <a:lnTo>
                  <a:pt x="5879737" y="1923738"/>
                </a:lnTo>
                <a:lnTo>
                  <a:pt x="5571849" y="2539514"/>
                </a:lnTo>
                <a:lnTo>
                  <a:pt x="4816250" y="2539514"/>
                </a:lnTo>
                <a:close/>
                <a:moveTo>
                  <a:pt x="3381271" y="1264210"/>
                </a:moveTo>
                <a:lnTo>
                  <a:pt x="3689159" y="648434"/>
                </a:lnTo>
                <a:lnTo>
                  <a:pt x="4444758" y="648434"/>
                </a:lnTo>
                <a:lnTo>
                  <a:pt x="4752646" y="1264210"/>
                </a:lnTo>
                <a:lnTo>
                  <a:pt x="4444758" y="1879986"/>
                </a:lnTo>
                <a:lnTo>
                  <a:pt x="3689159" y="1879986"/>
                </a:lnTo>
                <a:close/>
                <a:moveTo>
                  <a:pt x="2254182" y="624046"/>
                </a:moveTo>
                <a:lnTo>
                  <a:pt x="2562070" y="8270"/>
                </a:lnTo>
                <a:lnTo>
                  <a:pt x="3317669" y="8270"/>
                </a:lnTo>
                <a:lnTo>
                  <a:pt x="3625557" y="624046"/>
                </a:lnTo>
                <a:lnTo>
                  <a:pt x="3317669" y="1239822"/>
                </a:lnTo>
                <a:lnTo>
                  <a:pt x="2562070" y="1239822"/>
                </a:lnTo>
                <a:close/>
                <a:moveTo>
                  <a:pt x="2254181" y="1932008"/>
                </a:moveTo>
                <a:lnTo>
                  <a:pt x="2562069" y="1316232"/>
                </a:lnTo>
                <a:lnTo>
                  <a:pt x="3317668" y="1316232"/>
                </a:lnTo>
                <a:lnTo>
                  <a:pt x="3625556" y="1932008"/>
                </a:lnTo>
                <a:lnTo>
                  <a:pt x="3317668" y="2547784"/>
                </a:lnTo>
                <a:lnTo>
                  <a:pt x="2562069" y="2547784"/>
                </a:lnTo>
                <a:close/>
                <a:moveTo>
                  <a:pt x="1127090" y="1264210"/>
                </a:moveTo>
                <a:lnTo>
                  <a:pt x="1434978" y="648434"/>
                </a:lnTo>
                <a:lnTo>
                  <a:pt x="2190577" y="648434"/>
                </a:lnTo>
                <a:lnTo>
                  <a:pt x="2498465" y="1264210"/>
                </a:lnTo>
                <a:lnTo>
                  <a:pt x="2190577" y="1879986"/>
                </a:lnTo>
                <a:lnTo>
                  <a:pt x="1434978" y="1879986"/>
                </a:lnTo>
                <a:close/>
                <a:moveTo>
                  <a:pt x="1127090" y="2572172"/>
                </a:moveTo>
                <a:lnTo>
                  <a:pt x="1434978" y="1956396"/>
                </a:lnTo>
                <a:lnTo>
                  <a:pt x="2190577" y="1956396"/>
                </a:lnTo>
                <a:lnTo>
                  <a:pt x="2498465" y="2572172"/>
                </a:lnTo>
                <a:lnTo>
                  <a:pt x="2190577" y="3187948"/>
                </a:lnTo>
                <a:lnTo>
                  <a:pt x="1434978" y="3187948"/>
                </a:lnTo>
                <a:close/>
                <a:moveTo>
                  <a:pt x="0" y="1932007"/>
                </a:moveTo>
                <a:lnTo>
                  <a:pt x="307888" y="1316231"/>
                </a:lnTo>
                <a:lnTo>
                  <a:pt x="1063488" y="1316231"/>
                </a:lnTo>
                <a:lnTo>
                  <a:pt x="1371375" y="1932007"/>
                </a:lnTo>
                <a:lnTo>
                  <a:pt x="1063488" y="2547783"/>
                </a:lnTo>
                <a:lnTo>
                  <a:pt x="307888" y="2547783"/>
                </a:lnTo>
                <a:close/>
              </a:path>
            </a:pathLst>
          </a:custGeom>
          <a:ln>
            <a:noFill/>
          </a:ln>
          <a:effectLst>
            <a:outerShdw blurRad="50800" dist="1270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9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3B33DB-96DF-0EFA-55B0-33814FD58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18" r="161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8D7FD5-8157-37B6-2A80-B83BDC7991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719586-9AFF-F880-69C7-B978824838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00" y1="45500" x2="51000" y2="45500"/>
                        <a14:foregroundMark x1="37000" y1="45500" x2="37000" y2="45500"/>
                        <a14:foregroundMark x1="35429" y1="52250" x2="35429" y2="52250"/>
                        <a14:foregroundMark x1="35000" y1="58750" x2="35000" y2="58750"/>
                        <a14:foregroundMark x1="17429" y1="44750" x2="17429" y2="44750"/>
                        <a14:foregroundMark x1="62286" y1="52250" x2="62286" y2="52250"/>
                        <a14:foregroundMark x1="82857" y1="45000" x2="82857" y2="45000"/>
                        <a14:foregroundMark x1="80857" y1="52250" x2="80857" y2="52250"/>
                      </a14:backgroundRemoval>
                    </a14:imgEffect>
                  </a14:imgLayer>
                </a14:imgProps>
              </a:ext>
            </a:extLst>
          </a:blip>
          <a:srcRect l="12148" t="42140" r="12110" b="38449"/>
          <a:stretch/>
        </p:blipFill>
        <p:spPr>
          <a:xfrm>
            <a:off x="3152503" y="1904565"/>
            <a:ext cx="5886995" cy="86214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DF618F0-2186-3BED-ED82-739C06963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4671279"/>
            <a:ext cx="4572000" cy="1828800"/>
          </a:xfrm>
        </p:spPr>
        <p:txBody>
          <a:bodyPr tIns="91440" bIns="91440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2B6CDC-91B2-2E9A-2403-B211D9B16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8" y="2906860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47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8B07EC-6B08-B235-C60A-E868617497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reeform 2">
            <a:extLst>
              <a:ext uri="{FF2B5EF4-FFF2-40B4-BE49-F238E27FC236}">
                <a16:creationId xmlns:a16="http://schemas.microsoft.com/office/drawing/2014/main" id="{944E9822-804C-F39A-37D6-554DAF7FDD2D}"/>
              </a:ext>
            </a:extLst>
          </p:cNvPr>
          <p:cNvSpPr>
            <a:spLocks noChangeAspect="1"/>
          </p:cNvSpPr>
          <p:nvPr userDrawn="1"/>
        </p:nvSpPr>
        <p:spPr>
          <a:xfrm>
            <a:off x="9386012" y="2766714"/>
            <a:ext cx="2616227" cy="3897086"/>
          </a:xfrm>
          <a:custGeom>
            <a:avLst/>
            <a:gdLst>
              <a:gd name="connsiteX0" fmla="*/ 489857 w 4180114"/>
              <a:gd name="connsiteY0" fmla="*/ 1023258 h 6226629"/>
              <a:gd name="connsiteX1" fmla="*/ 979714 w 4180114"/>
              <a:gd name="connsiteY1" fmla="*/ 1513115 h 6226629"/>
              <a:gd name="connsiteX2" fmla="*/ 979714 w 4180114"/>
              <a:gd name="connsiteY2" fmla="*/ 5736772 h 6226629"/>
              <a:gd name="connsiteX3" fmla="*/ 489857 w 4180114"/>
              <a:gd name="connsiteY3" fmla="*/ 6226629 h 6226629"/>
              <a:gd name="connsiteX4" fmla="*/ 0 w 4180114"/>
              <a:gd name="connsiteY4" fmla="*/ 5736772 h 6226629"/>
              <a:gd name="connsiteX5" fmla="*/ 0 w 4180114"/>
              <a:gd name="connsiteY5" fmla="*/ 1513115 h 6226629"/>
              <a:gd name="connsiteX6" fmla="*/ 489857 w 4180114"/>
              <a:gd name="connsiteY6" fmla="*/ 1023258 h 6226629"/>
              <a:gd name="connsiteX7" fmla="*/ 2623457 w 4180114"/>
              <a:gd name="connsiteY7" fmla="*/ 751114 h 6226629"/>
              <a:gd name="connsiteX8" fmla="*/ 3113314 w 4180114"/>
              <a:gd name="connsiteY8" fmla="*/ 1240971 h 6226629"/>
              <a:gd name="connsiteX9" fmla="*/ 3113314 w 4180114"/>
              <a:gd name="connsiteY9" fmla="*/ 5464628 h 6226629"/>
              <a:gd name="connsiteX10" fmla="*/ 2623457 w 4180114"/>
              <a:gd name="connsiteY10" fmla="*/ 5954485 h 6226629"/>
              <a:gd name="connsiteX11" fmla="*/ 2133600 w 4180114"/>
              <a:gd name="connsiteY11" fmla="*/ 5464628 h 6226629"/>
              <a:gd name="connsiteX12" fmla="*/ 2133600 w 4180114"/>
              <a:gd name="connsiteY12" fmla="*/ 1240971 h 6226629"/>
              <a:gd name="connsiteX13" fmla="*/ 2623457 w 4180114"/>
              <a:gd name="connsiteY13" fmla="*/ 751114 h 6226629"/>
              <a:gd name="connsiteX14" fmla="*/ 3690257 w 4180114"/>
              <a:gd name="connsiteY14" fmla="*/ 380999 h 6226629"/>
              <a:gd name="connsiteX15" fmla="*/ 4180114 w 4180114"/>
              <a:gd name="connsiteY15" fmla="*/ 870856 h 6226629"/>
              <a:gd name="connsiteX16" fmla="*/ 4180114 w 4180114"/>
              <a:gd name="connsiteY16" fmla="*/ 5094513 h 6226629"/>
              <a:gd name="connsiteX17" fmla="*/ 3690257 w 4180114"/>
              <a:gd name="connsiteY17" fmla="*/ 5584370 h 6226629"/>
              <a:gd name="connsiteX18" fmla="*/ 3200400 w 4180114"/>
              <a:gd name="connsiteY18" fmla="*/ 5094513 h 6226629"/>
              <a:gd name="connsiteX19" fmla="*/ 3200400 w 4180114"/>
              <a:gd name="connsiteY19" fmla="*/ 870856 h 6226629"/>
              <a:gd name="connsiteX20" fmla="*/ 3690257 w 4180114"/>
              <a:gd name="connsiteY20" fmla="*/ 380999 h 6226629"/>
              <a:gd name="connsiteX21" fmla="*/ 1556657 w 4180114"/>
              <a:gd name="connsiteY21" fmla="*/ 0 h 6226629"/>
              <a:gd name="connsiteX22" fmla="*/ 2046514 w 4180114"/>
              <a:gd name="connsiteY22" fmla="*/ 489857 h 6226629"/>
              <a:gd name="connsiteX23" fmla="*/ 2046514 w 4180114"/>
              <a:gd name="connsiteY23" fmla="*/ 4713514 h 6226629"/>
              <a:gd name="connsiteX24" fmla="*/ 1556657 w 4180114"/>
              <a:gd name="connsiteY24" fmla="*/ 5203371 h 6226629"/>
              <a:gd name="connsiteX25" fmla="*/ 1066800 w 4180114"/>
              <a:gd name="connsiteY25" fmla="*/ 4713514 h 6226629"/>
              <a:gd name="connsiteX26" fmla="*/ 1066800 w 4180114"/>
              <a:gd name="connsiteY26" fmla="*/ 489857 h 6226629"/>
              <a:gd name="connsiteX27" fmla="*/ 1556657 w 4180114"/>
              <a:gd name="connsiteY27" fmla="*/ 0 h 62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0114" h="6226629">
                <a:moveTo>
                  <a:pt x="489857" y="1023258"/>
                </a:moveTo>
                <a:cubicBezTo>
                  <a:pt x="760398" y="1023258"/>
                  <a:pt x="979714" y="1242574"/>
                  <a:pt x="979714" y="1513115"/>
                </a:cubicBezTo>
                <a:lnTo>
                  <a:pt x="979714" y="5736772"/>
                </a:lnTo>
                <a:cubicBezTo>
                  <a:pt x="979714" y="6007313"/>
                  <a:pt x="760398" y="6226629"/>
                  <a:pt x="489857" y="6226629"/>
                </a:cubicBezTo>
                <a:cubicBezTo>
                  <a:pt x="219316" y="6226629"/>
                  <a:pt x="0" y="6007313"/>
                  <a:pt x="0" y="5736772"/>
                </a:cubicBezTo>
                <a:lnTo>
                  <a:pt x="0" y="1513115"/>
                </a:lnTo>
                <a:cubicBezTo>
                  <a:pt x="0" y="1242574"/>
                  <a:pt x="219316" y="1023258"/>
                  <a:pt x="489857" y="1023258"/>
                </a:cubicBezTo>
                <a:close/>
                <a:moveTo>
                  <a:pt x="2623457" y="751114"/>
                </a:moveTo>
                <a:cubicBezTo>
                  <a:pt x="2893998" y="751114"/>
                  <a:pt x="3113314" y="970430"/>
                  <a:pt x="3113314" y="1240971"/>
                </a:cubicBezTo>
                <a:lnTo>
                  <a:pt x="3113314" y="5464628"/>
                </a:lnTo>
                <a:cubicBezTo>
                  <a:pt x="3113314" y="5735169"/>
                  <a:pt x="2893998" y="5954485"/>
                  <a:pt x="2623457" y="5954485"/>
                </a:cubicBezTo>
                <a:cubicBezTo>
                  <a:pt x="2352916" y="5954485"/>
                  <a:pt x="2133600" y="5735169"/>
                  <a:pt x="2133600" y="5464628"/>
                </a:cubicBezTo>
                <a:lnTo>
                  <a:pt x="2133600" y="1240971"/>
                </a:lnTo>
                <a:cubicBezTo>
                  <a:pt x="2133600" y="970430"/>
                  <a:pt x="2352916" y="751114"/>
                  <a:pt x="2623457" y="751114"/>
                </a:cubicBezTo>
                <a:close/>
                <a:moveTo>
                  <a:pt x="3690257" y="380999"/>
                </a:moveTo>
                <a:cubicBezTo>
                  <a:pt x="3960798" y="380999"/>
                  <a:pt x="4180114" y="600315"/>
                  <a:pt x="4180114" y="870856"/>
                </a:cubicBezTo>
                <a:lnTo>
                  <a:pt x="4180114" y="5094513"/>
                </a:lnTo>
                <a:cubicBezTo>
                  <a:pt x="4180114" y="5365054"/>
                  <a:pt x="3960798" y="5584370"/>
                  <a:pt x="3690257" y="5584370"/>
                </a:cubicBezTo>
                <a:cubicBezTo>
                  <a:pt x="3419716" y="5584370"/>
                  <a:pt x="3200400" y="5365054"/>
                  <a:pt x="3200400" y="5094513"/>
                </a:cubicBezTo>
                <a:lnTo>
                  <a:pt x="3200400" y="870856"/>
                </a:lnTo>
                <a:cubicBezTo>
                  <a:pt x="3200400" y="600315"/>
                  <a:pt x="3419716" y="380999"/>
                  <a:pt x="3690257" y="380999"/>
                </a:cubicBezTo>
                <a:close/>
                <a:moveTo>
                  <a:pt x="1556657" y="0"/>
                </a:moveTo>
                <a:cubicBezTo>
                  <a:pt x="1827198" y="0"/>
                  <a:pt x="2046514" y="219316"/>
                  <a:pt x="2046514" y="489857"/>
                </a:cubicBezTo>
                <a:lnTo>
                  <a:pt x="2046514" y="4713514"/>
                </a:lnTo>
                <a:cubicBezTo>
                  <a:pt x="2046514" y="4984055"/>
                  <a:pt x="1827198" y="5203371"/>
                  <a:pt x="1556657" y="5203371"/>
                </a:cubicBezTo>
                <a:cubicBezTo>
                  <a:pt x="1286116" y="5203371"/>
                  <a:pt x="1066800" y="4984055"/>
                  <a:pt x="1066800" y="4713514"/>
                </a:cubicBezTo>
                <a:lnTo>
                  <a:pt x="1066800" y="489857"/>
                </a:lnTo>
                <a:cubicBezTo>
                  <a:pt x="1066800" y="219316"/>
                  <a:pt x="1286116" y="0"/>
                  <a:pt x="1556657" y="0"/>
                </a:cubicBezTo>
                <a:close/>
              </a:path>
            </a:pathLst>
          </a:custGeom>
          <a:ln>
            <a:noFill/>
          </a:ln>
          <a:effectLst>
            <a:outerShdw blurRad="190500" dist="2540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A68636-64B1-1D67-C345-C8A9094F86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00" y1="45500" x2="51000" y2="45500"/>
                        <a14:foregroundMark x1="37000" y1="45500" x2="37000" y2="45500"/>
                        <a14:foregroundMark x1="35429" y1="52250" x2="35429" y2="52250"/>
                        <a14:foregroundMark x1="35000" y1="58750" x2="35000" y2="58750"/>
                        <a14:foregroundMark x1="17429" y1="44750" x2="17429" y2="44750"/>
                        <a14:foregroundMark x1="62286" y1="52250" x2="62286" y2="52250"/>
                        <a14:foregroundMark x1="82857" y1="45000" x2="82857" y2="45000"/>
                        <a14:foregroundMark x1="80857" y1="52250" x2="80857" y2="52250"/>
                      </a14:backgroundRemoval>
                    </a14:imgEffect>
                  </a14:imgLayer>
                </a14:imgProps>
              </a:ext>
            </a:extLst>
          </a:blip>
          <a:srcRect l="12148" t="42140" r="12110" b="38449"/>
          <a:stretch/>
        </p:blipFill>
        <p:spPr>
          <a:xfrm>
            <a:off x="3152503" y="1904565"/>
            <a:ext cx="5886995" cy="86214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0918E23-C1D0-9497-70A6-F6A9FB075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4671279"/>
            <a:ext cx="4572000" cy="1828800"/>
          </a:xfrm>
        </p:spPr>
        <p:txBody>
          <a:bodyPr tIns="91440" bIns="91440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3C922C7-155A-7E37-C97F-7649F2DDD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8" y="2906860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61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1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8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0" r:id="rId2"/>
    <p:sldLayoutId id="2147483685" r:id="rId3"/>
    <p:sldLayoutId id="2147483687" r:id="rId4"/>
    <p:sldLayoutId id="2147483681" r:id="rId5"/>
    <p:sldLayoutId id="2147483682" r:id="rId6"/>
    <p:sldLayoutId id="2147483662" r:id="rId7"/>
    <p:sldLayoutId id="2147483663" r:id="rId8"/>
    <p:sldLayoutId id="2147483664" r:id="rId9"/>
    <p:sldLayoutId id="2147483665" r:id="rId10"/>
    <p:sldLayoutId id="2147483674" r:id="rId11"/>
    <p:sldLayoutId id="2147483675" r:id="rId12"/>
    <p:sldLayoutId id="2147483689" r:id="rId13"/>
    <p:sldLayoutId id="2147483688" r:id="rId14"/>
    <p:sldLayoutId id="2147483684" r:id="rId15"/>
    <p:sldLayoutId id="2147483667" r:id="rId16"/>
    <p:sldLayoutId id="2147483673" r:id="rId17"/>
    <p:sldLayoutId id="2147483676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1B5882C-18AE-DB59-E71F-2DF70556197D}"/>
              </a:ext>
            </a:extLst>
          </p:cNvPr>
          <p:cNvSpPr txBox="1">
            <a:spLocks/>
          </p:cNvSpPr>
          <p:nvPr/>
        </p:nvSpPr>
        <p:spPr>
          <a:xfrm>
            <a:off x="381014" y="3754484"/>
            <a:ext cx="565757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688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dirty="0">
                <a:solidFill>
                  <a:srgbClr val="A8FFFF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sz="2000" b="0">
                <a:solidFill>
                  <a:schemeClr val="accent6">
                    <a:lumMod val="20000"/>
                    <a:lumOff val="80000"/>
                  </a:schemeClr>
                </a:solidFill>
                <a:latin typeface="Aptos Display" panose="02110004020202020204"/>
              </a:rPr>
              <a:t>BUAN 6390.001 - Analytics Practicum - F25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E3034F0-8178-2295-B74E-43FCCFAED905}"/>
              </a:ext>
            </a:extLst>
          </p:cNvPr>
          <p:cNvSpPr txBox="1">
            <a:spLocks/>
          </p:cNvSpPr>
          <p:nvPr/>
        </p:nvSpPr>
        <p:spPr>
          <a:xfrm>
            <a:off x="381014" y="4532130"/>
            <a:ext cx="2372125" cy="1828800"/>
          </a:xfrm>
          <a:prstGeom prst="rect">
            <a:avLst/>
          </a:prstGeom>
        </p:spPr>
        <p:txBody>
          <a:bodyPr vert="horz" lIns="91440" tIns="91440" rIns="91440" bIns="91440" rtlCol="0" anchor="ctr">
            <a:noAutofit/>
          </a:bodyPr>
          <a:lstStyle>
            <a:lvl1pPr marL="0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15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09630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46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19261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24076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28891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707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38522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Group 6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Priyadarshan Parida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Sunayana Jana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Soniya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Rajappan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86DA2A4-07C4-3A74-421D-5C3D16B51E09}"/>
              </a:ext>
            </a:extLst>
          </p:cNvPr>
          <p:cNvSpPr txBox="1">
            <a:spLocks/>
          </p:cNvSpPr>
          <p:nvPr/>
        </p:nvSpPr>
        <p:spPr>
          <a:xfrm>
            <a:off x="381014" y="2062438"/>
            <a:ext cx="7375619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73FEFF"/>
                </a:solidFill>
                <a:latin typeface="Aptos Display" panose="02110004020202020204"/>
              </a:rPr>
              <a:t>Gathering Insights from Movie Reviews with Text Processing and AI</a:t>
            </a:r>
            <a:endParaRPr lang="en-US" dirty="0">
              <a:solidFill>
                <a:srgbClr val="73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24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62CE-D543-54F1-3AD9-2FFFC2D7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7ECB-0614-7FB4-92A5-64B6D997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/>
          <a:p>
            <a:r>
              <a:rPr lang="en-US" dirty="0"/>
              <a:t>Key Takeaways &amp; Insights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6C3B9C-B0A5-A0EA-D712-620C167F8E57}"/>
              </a:ext>
            </a:extLst>
          </p:cNvPr>
          <p:cNvSpPr>
            <a:spLocks/>
          </p:cNvSpPr>
          <p:nvPr/>
        </p:nvSpPr>
        <p:spPr>
          <a:xfrm>
            <a:off x="8689126" y="2799555"/>
            <a:ext cx="2743200" cy="1280160"/>
          </a:xfrm>
          <a:prstGeom prst="roundRect">
            <a:avLst/>
          </a:prstGeom>
          <a:solidFill>
            <a:srgbClr val="15136E"/>
          </a:solidFill>
          <a:ln w="28575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spcAft>
                <a:spcPts val="600"/>
              </a:spcAft>
            </a:pPr>
            <a:r>
              <a:rPr lang="en-US" sz="1100" b="1" kern="0" dirty="0">
                <a:solidFill>
                  <a:prstClr val="white"/>
                </a:solidFill>
                <a:latin typeface="Aptos" panose="02110004020202020204"/>
              </a:rPr>
              <a:t>Taste Segmentation</a:t>
            </a:r>
          </a:p>
          <a:p>
            <a:pPr algn="ctr" defTabSz="457200">
              <a:spcAft>
                <a:spcPts val="600"/>
              </a:spcAft>
            </a:pPr>
            <a:r>
              <a:rPr lang="en-US" sz="1100" kern="0" dirty="0">
                <a:solidFill>
                  <a:prstClr val="white"/>
                </a:solidFill>
                <a:latin typeface="Aptos" panose="02110004020202020204"/>
              </a:rPr>
              <a:t>GenAI clusters produced clear reviewer personas; ML clusters were uneven.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FC6DFC-41B3-3D63-336D-89F3E57413F4}"/>
              </a:ext>
            </a:extLst>
          </p:cNvPr>
          <p:cNvSpPr>
            <a:spLocks/>
          </p:cNvSpPr>
          <p:nvPr/>
        </p:nvSpPr>
        <p:spPr>
          <a:xfrm>
            <a:off x="8689126" y="1412968"/>
            <a:ext cx="2743200" cy="1280160"/>
          </a:xfrm>
          <a:prstGeom prst="roundRect">
            <a:avLst/>
          </a:prstGeom>
          <a:solidFill>
            <a:srgbClr val="15136E"/>
          </a:solidFill>
          <a:ln w="28575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spcAft>
                <a:spcPts val="600"/>
              </a:spcAft>
            </a:pPr>
            <a:r>
              <a:rPr kumimoji="0" lang="en-US" sz="11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Sentiment Understanding</a:t>
            </a:r>
          </a:p>
          <a:p>
            <a:pPr algn="ctr" defTabSz="457200"/>
            <a:r>
              <a:rPr kumimoji="0" lang="en-US" sz="11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GenAI revealed deeper tone, nuance, and emotional patterns across reviews.</a:t>
            </a:r>
          </a:p>
        </p:txBody>
      </p:sp>
      <p:sp>
        <p:nvSpPr>
          <p:cNvPr id="36" name="Round Diagonal Corner Rectangle 35">
            <a:extLst>
              <a:ext uri="{FF2B5EF4-FFF2-40B4-BE49-F238E27FC236}">
                <a16:creationId xmlns:a16="http://schemas.microsoft.com/office/drawing/2014/main" id="{310BA1AB-6449-E86D-DFA6-2A3CD1E8D51A}"/>
              </a:ext>
            </a:extLst>
          </p:cNvPr>
          <p:cNvSpPr>
            <a:spLocks/>
          </p:cNvSpPr>
          <p:nvPr/>
        </p:nvSpPr>
        <p:spPr>
          <a:xfrm>
            <a:off x="1060120" y="1553644"/>
            <a:ext cx="3108960" cy="1594105"/>
          </a:xfrm>
          <a:prstGeom prst="round2DiagRect">
            <a:avLst/>
          </a:prstGeom>
          <a:solidFill>
            <a:sysClr val="window" lastClr="FFFFFF"/>
          </a:solidFill>
          <a:ln w="3175" cap="rnd" cmpd="sng" algn="ctr">
            <a:solidFill>
              <a:srgbClr val="521B93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182880" tIns="91440" rtlCol="0" anchor="t"/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Aptos" panose="020B0004020202020204" pitchFamily="34" charset="0"/>
                <a:cs typeface="Arial" panose="020B0604020202020204" pitchFamily="34" charset="0"/>
              </a:rPr>
              <a:t>Aspect Advantage</a:t>
            </a: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15136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AFBB7C6B-7CA8-BC58-AE5F-7FC4AAF51550}"/>
              </a:ext>
            </a:extLst>
          </p:cNvPr>
          <p:cNvSpPr>
            <a:spLocks/>
          </p:cNvSpPr>
          <p:nvPr/>
        </p:nvSpPr>
        <p:spPr>
          <a:xfrm>
            <a:off x="4683038" y="1553644"/>
            <a:ext cx="3108960" cy="1594105"/>
          </a:xfrm>
          <a:prstGeom prst="round2DiagRect">
            <a:avLst/>
          </a:prstGeom>
          <a:solidFill>
            <a:sysClr val="window" lastClr="FFFFFF"/>
          </a:solidFill>
          <a:ln w="3175" cap="rnd" cmpd="sng" algn="ctr">
            <a:solidFill>
              <a:srgbClr val="521B93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tIns="91440" rtlCol="0" anchor="t"/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Reviewer Behavior</a:t>
            </a:r>
            <a:endParaRPr kumimoji="0" lang="en-US" sz="1050" b="1" u="none" strike="noStrike" kern="0" cap="none" spc="0" normalizeH="0" baseline="0" noProof="0" dirty="0">
              <a:ln>
                <a:noFill/>
              </a:ln>
              <a:solidFill>
                <a:srgbClr val="15136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03A15802-67A3-A877-DDE8-F700D3E1503D}"/>
              </a:ext>
            </a:extLst>
          </p:cNvPr>
          <p:cNvSpPr>
            <a:spLocks/>
          </p:cNvSpPr>
          <p:nvPr/>
        </p:nvSpPr>
        <p:spPr>
          <a:xfrm>
            <a:off x="1060120" y="3872198"/>
            <a:ext cx="3108960" cy="1594105"/>
          </a:xfrm>
          <a:prstGeom prst="round2DiagRect">
            <a:avLst/>
          </a:prstGeom>
          <a:solidFill>
            <a:sysClr val="window" lastClr="FFFFFF"/>
          </a:solidFill>
          <a:ln w="3175" cap="rnd" cmpd="sng" algn="ctr">
            <a:solidFill>
              <a:srgbClr val="521B93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tIns="91440" rtlCol="0" anchor="t"/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Genre Patterns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A5F9BCE8-BA94-4DB5-289B-C253D55509A5}"/>
              </a:ext>
            </a:extLst>
          </p:cNvPr>
          <p:cNvSpPr>
            <a:spLocks/>
          </p:cNvSpPr>
          <p:nvPr/>
        </p:nvSpPr>
        <p:spPr>
          <a:xfrm>
            <a:off x="4683038" y="3872198"/>
            <a:ext cx="3108960" cy="1594105"/>
          </a:xfrm>
          <a:prstGeom prst="round2DiagRect">
            <a:avLst/>
          </a:prstGeom>
          <a:solidFill>
            <a:sysClr val="window" lastClr="FFFFFF"/>
          </a:solidFill>
          <a:ln w="3175" cap="rnd" cmpd="sng" algn="ctr">
            <a:solidFill>
              <a:srgbClr val="521B93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tIns="91440" bIns="91440" rtlCol="0" anchor="t"/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Text Depth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A212E1-A74E-4207-CBC9-C33E90416EFC}"/>
              </a:ext>
            </a:extLst>
          </p:cNvPr>
          <p:cNvSpPr txBox="1"/>
          <p:nvPr/>
        </p:nvSpPr>
        <p:spPr>
          <a:xfrm>
            <a:off x="653597" y="1836928"/>
            <a:ext cx="822960" cy="9144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91440" tIns="91440" rIns="91440" bIns="9144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 SemiBold" panose="020B0004020202020204" pitchFamily="34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FC4BCA-DE91-E4E8-2B1D-AA786B14A340}"/>
              </a:ext>
            </a:extLst>
          </p:cNvPr>
          <p:cNvSpPr txBox="1">
            <a:spLocks/>
          </p:cNvSpPr>
          <p:nvPr/>
        </p:nvSpPr>
        <p:spPr>
          <a:xfrm>
            <a:off x="4275765" y="1896799"/>
            <a:ext cx="822960" cy="9144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91440" tIns="91440" rIns="91440" bIns="9144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 SemiBold" panose="020B0004020202020204" pitchFamily="34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2683DD-E1F2-207A-3DD9-26BD918AACC8}"/>
              </a:ext>
            </a:extLst>
          </p:cNvPr>
          <p:cNvSpPr txBox="1">
            <a:spLocks/>
          </p:cNvSpPr>
          <p:nvPr/>
        </p:nvSpPr>
        <p:spPr>
          <a:xfrm>
            <a:off x="4271555" y="4215353"/>
            <a:ext cx="822960" cy="9144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91440" tIns="91440" rIns="91440" bIns="9144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 SemiBold" panose="020B0004020202020204" pitchFamily="34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BAB0C-3C68-D1B2-8FA9-3353E808C5C2}"/>
              </a:ext>
            </a:extLst>
          </p:cNvPr>
          <p:cNvSpPr txBox="1"/>
          <p:nvPr/>
        </p:nvSpPr>
        <p:spPr>
          <a:xfrm>
            <a:off x="652847" y="4215353"/>
            <a:ext cx="822960" cy="9144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91440" tIns="91440" rIns="91440" bIns="9144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 SemiBold" panose="020B0004020202020204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8CE798-F1E4-273A-0AE9-6096EDDC7CB1}"/>
              </a:ext>
            </a:extLst>
          </p:cNvPr>
          <p:cNvSpPr txBox="1">
            <a:spLocks noChangeAspect="1"/>
          </p:cNvSpPr>
          <p:nvPr/>
        </p:nvSpPr>
        <p:spPr>
          <a:xfrm>
            <a:off x="1334440" y="1947455"/>
            <a:ext cx="2560319" cy="1308212"/>
          </a:xfrm>
          <a:prstGeom prst="rect">
            <a:avLst/>
          </a:prstGeom>
          <a:noFill/>
        </p:spPr>
        <p:txBody>
          <a:bodyPr wrap="square" lIns="274320" tIns="91440" rIns="182880" bIns="91440" rtlCol="0" anchor="t">
            <a:noAutofit/>
          </a:bodyPr>
          <a:lstStyle/>
          <a:p>
            <a:pPr lvl="0" algn="ctr" defTabSz="457200"/>
            <a:r>
              <a:rPr lang="en-US" sz="1100" dirty="0"/>
              <a:t>GenAI enabled aspect-level sentiment (Acting, Story, Direction, Cinematography, Soundtrack,  Pacing), impossible with ML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B05C66-B647-5632-AA58-8CBAB465E328}"/>
              </a:ext>
            </a:extLst>
          </p:cNvPr>
          <p:cNvSpPr txBox="1">
            <a:spLocks noChangeAspect="1"/>
          </p:cNvSpPr>
          <p:nvPr/>
        </p:nvSpPr>
        <p:spPr>
          <a:xfrm>
            <a:off x="1334440" y="4325882"/>
            <a:ext cx="2560319" cy="1240906"/>
          </a:xfrm>
          <a:prstGeom prst="rect">
            <a:avLst/>
          </a:prstGeom>
          <a:noFill/>
        </p:spPr>
        <p:txBody>
          <a:bodyPr wrap="square" lIns="274320" tIns="91440" rIns="182880" bIns="91440" rtlCol="0" anchor="t">
            <a:noAutofit/>
          </a:bodyPr>
          <a:lstStyle/>
          <a:p>
            <a:pPr lvl="0" algn="ctr" defTabSz="457200"/>
            <a:r>
              <a:rPr lang="en-US" sz="1100" dirty="0"/>
              <a:t>Top movies spanned many genres; bottom movies centered on Comedy and Horror.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F13B40-1C6E-3DB4-FB79-4DADA86A01C6}"/>
              </a:ext>
            </a:extLst>
          </p:cNvPr>
          <p:cNvSpPr txBox="1">
            <a:spLocks noChangeAspect="1"/>
          </p:cNvSpPr>
          <p:nvPr/>
        </p:nvSpPr>
        <p:spPr>
          <a:xfrm>
            <a:off x="4957357" y="4325881"/>
            <a:ext cx="2560319" cy="1240906"/>
          </a:xfrm>
          <a:prstGeom prst="rect">
            <a:avLst/>
          </a:prstGeom>
          <a:noFill/>
        </p:spPr>
        <p:txBody>
          <a:bodyPr wrap="square" lIns="274320" tIns="91440" rIns="182880" bIns="91440" rtlCol="0" anchor="t">
            <a:noAutofit/>
          </a:bodyPr>
          <a:lstStyle/>
          <a:p>
            <a:pPr lvl="0" algn="ctr" defTabSz="457200"/>
            <a:r>
              <a:rPr lang="en-US" sz="1100" dirty="0"/>
              <a:t>Top movies received longer, richer reviews; bottom movies shorter and surface-level.</a:t>
            </a: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A64803-3E90-403C-97E5-3072A1DA69B0}"/>
              </a:ext>
            </a:extLst>
          </p:cNvPr>
          <p:cNvSpPr txBox="1">
            <a:spLocks noChangeAspect="1"/>
          </p:cNvSpPr>
          <p:nvPr/>
        </p:nvSpPr>
        <p:spPr>
          <a:xfrm>
            <a:off x="4957358" y="2007327"/>
            <a:ext cx="2560319" cy="1248340"/>
          </a:xfrm>
          <a:prstGeom prst="rect">
            <a:avLst/>
          </a:prstGeom>
          <a:noFill/>
        </p:spPr>
        <p:txBody>
          <a:bodyPr wrap="square" lIns="274320" tIns="91440" rIns="182880" bIns="91440" rtlCol="0" anchor="t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Top movies attracted diverse, emotionally engaged reviewers; bottom movies attracted more Plot Critics.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E78051A-1B84-A510-FD29-BEE4D9C1AA2E}"/>
              </a:ext>
            </a:extLst>
          </p:cNvPr>
          <p:cNvSpPr>
            <a:spLocks/>
          </p:cNvSpPr>
          <p:nvPr/>
        </p:nvSpPr>
        <p:spPr>
          <a:xfrm>
            <a:off x="8689126" y="4186143"/>
            <a:ext cx="2743200" cy="1280160"/>
          </a:xfrm>
          <a:prstGeom prst="roundRect">
            <a:avLst/>
          </a:prstGeom>
          <a:solidFill>
            <a:srgbClr val="15136E"/>
          </a:solidFill>
          <a:ln w="28575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spcAft>
                <a:spcPts val="600"/>
              </a:spcAft>
            </a:pPr>
            <a:r>
              <a:rPr lang="en-US" sz="1100" b="1" kern="0" dirty="0">
                <a:solidFill>
                  <a:prstClr val="white"/>
                </a:solidFill>
                <a:latin typeface="Aptos" panose="02110004020202020204"/>
              </a:rPr>
              <a:t>Movie-Level Signals</a:t>
            </a:r>
          </a:p>
          <a:p>
            <a:pPr algn="ctr" defTabSz="457200">
              <a:spcAft>
                <a:spcPts val="600"/>
              </a:spcAft>
            </a:pPr>
            <a:r>
              <a:rPr lang="en-US" sz="1100" kern="0" dirty="0">
                <a:solidFill>
                  <a:prstClr val="white"/>
                </a:solidFill>
                <a:latin typeface="Aptos" panose="02110004020202020204"/>
              </a:rPr>
              <a:t>Top movies showed stronger Acting/Story sentiment; bottom movies weaker overall.</a:t>
            </a:r>
          </a:p>
        </p:txBody>
      </p:sp>
    </p:spTree>
    <p:extLst>
      <p:ext uri="{BB962C8B-B14F-4D97-AF65-F5344CB8AC3E}">
        <p14:creationId xmlns:p14="http://schemas.microsoft.com/office/powerpoint/2010/main" val="205604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FEDBF-8FF6-D4C3-4964-88E48B1C5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0674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FFD5DB-6BEE-FCBC-98C4-6DD8FBCC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 Based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BED947-C434-4958-AFB3-4EE8C5B58F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12323" y="2123923"/>
            <a:ext cx="3974202" cy="28814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DCA006-C832-AF11-F4E0-2177FEC1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55554"/>
              </p:ext>
            </p:extLst>
          </p:nvPr>
        </p:nvGraphicFramePr>
        <p:xfrm>
          <a:off x="838029" y="1797489"/>
          <a:ext cx="6540413" cy="3534295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95035798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893333894"/>
                    </a:ext>
                  </a:extLst>
                </a:gridCol>
                <a:gridCol w="1654730">
                  <a:extLst>
                    <a:ext uri="{9D8B030D-6E8A-4147-A177-3AD203B41FA5}">
                      <a16:colId xmlns:a16="http://schemas.microsoft.com/office/drawing/2014/main" val="2520029210"/>
                    </a:ext>
                  </a:extLst>
                </a:gridCol>
                <a:gridCol w="2874003">
                  <a:extLst>
                    <a:ext uri="{9D8B030D-6E8A-4147-A177-3AD203B41FA5}">
                      <a16:colId xmlns:a16="http://schemas.microsoft.com/office/drawing/2014/main" val="3514743695"/>
                    </a:ext>
                  </a:extLst>
                </a:gridCol>
              </a:tblGrid>
              <a:tr h="486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Cluster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Label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High-Weight Words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Interpretation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170176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0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Mainstream Enthusiasts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film, watch, time, love, act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Seek balanced enjoyment – acting + story + pace. Represent general audience taste.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07856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1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Realism Seekers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real, life, people, character, story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Prefer believable, human stories and emotional authenticity.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441141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2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Plot Critics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plot, scene, story, bad, waste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Judge movies on narrative logic &amp; writing quality.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267808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3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Melodrama Buffs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recommend, music, perfect, real, laugh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React to emotional and musical resonance; value warmth and connection.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812118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4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Entertainment Seekers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fun, laugh, action, recommend, enjoy, watch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Care most about humor, pace, and excitement – the “fun factor.”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94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97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198AE0-0EB1-1888-34D2-C1C7A508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GenAI Based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4599D5-7D9A-FB69-A0FE-2EBE724FE7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15682" y="1946651"/>
            <a:ext cx="4605495" cy="348103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41313E-E15E-EEB5-B904-0CF63CD3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864174"/>
              </p:ext>
            </p:extLst>
          </p:nvPr>
        </p:nvGraphicFramePr>
        <p:xfrm>
          <a:off x="838029" y="1510778"/>
          <a:ext cx="6492240" cy="4350859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39503579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93333894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25200292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514743695"/>
                    </a:ext>
                  </a:extLst>
                </a:gridCol>
              </a:tblGrid>
              <a:tr h="510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Cluster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Label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Top Key Words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Interpretation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1701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1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Entertainment Seekers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fun, entertaining, comedy, hilarious, action, laugh, enjoyable, exciting, humor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Care most about humor, pace, and excitement – the “fun factor.”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078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2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Genre Loyalists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horror, sci-fi, Star Trek, animation, fantasy, anime, classic, comedy, low budget, martial arts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Consistently praise or criticize specific genres (e.g., horror, comedy, sci-fi, romance).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44114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3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Melodrama Buffs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emotional, romantic, love, emotional stories, romance, love story, touching, beautiful, emotion, heartwarming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Drawn to emotional, romantic, or inspirational films with strong feelings or music.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2678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4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Plot Critics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story logic, writing quality, boring, story, character development, predictable, script, plot, bad acting, characters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Focus on story logic, writing quality, and script coherence.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81211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5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Realism Seekers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authentic emotion, authentic, believable stories, documentary, realistic, believable, realism, true story, emotional, real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Value believable stories, authentic emotion, and human characters.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94723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6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2F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Others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2F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bizarre, disturbing, nostalgia, historical context, interpretation, low budget, psychology, spoof, weird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2F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2F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923"/>
                  </a:ext>
                </a:extLst>
              </a:tr>
            </a:tbl>
          </a:graphicData>
        </a:graphic>
      </p:graphicFrame>
      <p:sp>
        <p:nvSpPr>
          <p:cNvPr id="9" name="Rectangle 8">
            <a:hlinkClick r:id="rId4" action="ppaction://hlinksldjump"/>
            <a:extLst>
              <a:ext uri="{FF2B5EF4-FFF2-40B4-BE49-F238E27FC236}">
                <a16:creationId xmlns:a16="http://schemas.microsoft.com/office/drawing/2014/main" id="{E45D9103-1515-DE30-D8C6-4B320C3E5893}"/>
              </a:ext>
            </a:extLst>
          </p:cNvPr>
          <p:cNvSpPr/>
          <p:nvPr/>
        </p:nvSpPr>
        <p:spPr>
          <a:xfrm>
            <a:off x="748601" y="1344005"/>
            <a:ext cx="11272576" cy="4614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CA912-DD91-BDEA-DF7B-EA70B16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99E3FD-7D35-BE75-63F5-1674A895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13" y="360117"/>
            <a:ext cx="8298347" cy="762000"/>
          </a:xfrm>
        </p:spPr>
        <p:txBody>
          <a:bodyPr>
            <a:normAutofit/>
          </a:bodyPr>
          <a:lstStyle/>
          <a:p>
            <a:r>
              <a:rPr lang="en-US" sz="3200" dirty="0"/>
              <a:t>Problem Statement &amp; Objectives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72C4D8C-BC06-AF92-EC6B-7EAAD5C7D026}"/>
              </a:ext>
            </a:extLst>
          </p:cNvPr>
          <p:cNvSpPr/>
          <p:nvPr/>
        </p:nvSpPr>
        <p:spPr>
          <a:xfrm>
            <a:off x="6853845" y="1456884"/>
            <a:ext cx="5338156" cy="1382100"/>
          </a:xfrm>
          <a:custGeom>
            <a:avLst/>
            <a:gdLst>
              <a:gd name="connsiteX0" fmla="*/ 0 w 5116745"/>
              <a:gd name="connsiteY0" fmla="*/ 0 h 1371600"/>
              <a:gd name="connsiteX1" fmla="*/ 5116745 w 5116745"/>
              <a:gd name="connsiteY1" fmla="*/ 0 h 1371600"/>
              <a:gd name="connsiteX2" fmla="*/ 5116745 w 5116745"/>
              <a:gd name="connsiteY2" fmla="*/ 1371600 h 1371600"/>
              <a:gd name="connsiteX3" fmla="*/ 731520 w 5116745"/>
              <a:gd name="connsiteY3" fmla="*/ 1371600 h 1371600"/>
              <a:gd name="connsiteX4" fmla="*/ 0 w 5116745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745" h="1371600">
                <a:moveTo>
                  <a:pt x="0" y="0"/>
                </a:moveTo>
                <a:lnTo>
                  <a:pt x="5116745" y="0"/>
                </a:lnTo>
                <a:lnTo>
                  <a:pt x="5116745" y="1371600"/>
                </a:lnTo>
                <a:lnTo>
                  <a:pt x="731520" y="137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7B9F41-6D57-8A33-80E4-25E83C7BA4E6}"/>
              </a:ext>
            </a:extLst>
          </p:cNvPr>
          <p:cNvSpPr txBox="1"/>
          <p:nvPr/>
        </p:nvSpPr>
        <p:spPr>
          <a:xfrm>
            <a:off x="8683777" y="1707948"/>
            <a:ext cx="3406624" cy="869469"/>
          </a:xfrm>
          <a:prstGeom prst="rect">
            <a:avLst/>
          </a:prstGeom>
          <a:noFill/>
        </p:spPr>
        <p:txBody>
          <a:bodyPr wrap="square" rIns="9144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Over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80%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 viewers check reviews before watching a movie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Streaming platforms depend heavily on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reviews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for rankings &amp; recommendations</a:t>
            </a:r>
          </a:p>
        </p:txBody>
      </p:sp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13EFA2AD-78BA-2831-C132-8FDEC6304939}"/>
              </a:ext>
            </a:extLst>
          </p:cNvPr>
          <p:cNvSpPr/>
          <p:nvPr/>
        </p:nvSpPr>
        <p:spPr>
          <a:xfrm>
            <a:off x="437613" y="3730794"/>
            <a:ext cx="5009320" cy="2560320"/>
          </a:xfrm>
          <a:prstGeom prst="round2DiagRect">
            <a:avLst/>
          </a:prstGeom>
          <a:solidFill>
            <a:srgbClr val="3A59D1">
              <a:alpha val="30000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b="1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3F93A5-BAC9-B2BA-7010-1E2B4D68C950}"/>
              </a:ext>
            </a:extLst>
          </p:cNvPr>
          <p:cNvCxnSpPr>
            <a:stCxn id="2" idx="3"/>
            <a:endCxn id="2" idx="1"/>
          </p:cNvCxnSpPr>
          <p:nvPr/>
        </p:nvCxnSpPr>
        <p:spPr>
          <a:xfrm>
            <a:off x="2942273" y="3730794"/>
            <a:ext cx="0" cy="256032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FF6AEC-E325-F6B9-87ED-D28E1F0F7851}"/>
              </a:ext>
            </a:extLst>
          </p:cNvPr>
          <p:cNvCxnSpPr>
            <a:stCxn id="2" idx="2"/>
            <a:endCxn id="2" idx="0"/>
          </p:cNvCxnSpPr>
          <p:nvPr/>
        </p:nvCxnSpPr>
        <p:spPr>
          <a:xfrm>
            <a:off x="437613" y="5010954"/>
            <a:ext cx="500932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2E5A83-CC7A-0F70-0985-E055026A0984}"/>
              </a:ext>
            </a:extLst>
          </p:cNvPr>
          <p:cNvSpPr txBox="1"/>
          <p:nvPr/>
        </p:nvSpPr>
        <p:spPr>
          <a:xfrm>
            <a:off x="604590" y="3798171"/>
            <a:ext cx="2337683" cy="12127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b="1" dirty="0"/>
              <a:t>Why It Matters</a:t>
            </a:r>
          </a:p>
          <a:p>
            <a:pPr algn="ctr"/>
            <a:endParaRPr lang="en-US" sz="1100" b="1" dirty="0"/>
          </a:p>
          <a:p>
            <a:pPr algn="ctr"/>
            <a:r>
              <a:rPr lang="en-US" sz="1100" dirty="0"/>
              <a:t>Helps studios and platforms improve recommendations, marketing, and content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EB3AA-0D20-31EE-5001-9297AD072C40}"/>
              </a:ext>
            </a:extLst>
          </p:cNvPr>
          <p:cNvSpPr txBox="1"/>
          <p:nvPr/>
        </p:nvSpPr>
        <p:spPr>
          <a:xfrm>
            <a:off x="604590" y="5010954"/>
            <a:ext cx="2337683" cy="12127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b="1" dirty="0"/>
              <a:t>Scope &amp; Assumptions</a:t>
            </a:r>
          </a:p>
          <a:p>
            <a:pPr algn="ctr"/>
            <a:endParaRPr lang="en-US" sz="1100" b="1" dirty="0"/>
          </a:p>
          <a:p>
            <a:pPr algn="ctr"/>
            <a:r>
              <a:rPr lang="en-US" sz="1100" dirty="0"/>
              <a:t>Insights focus on text patterns; no genre data available; sentiment assumed  to reflect true opinions</a:t>
            </a:r>
            <a:endParaRPr 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620D7-C92A-FA93-2464-A35CF3238714}"/>
              </a:ext>
            </a:extLst>
          </p:cNvPr>
          <p:cNvSpPr txBox="1"/>
          <p:nvPr/>
        </p:nvSpPr>
        <p:spPr>
          <a:xfrm>
            <a:off x="2942272" y="3798171"/>
            <a:ext cx="2504655" cy="12127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b="1" dirty="0"/>
              <a:t>Research Questions</a:t>
            </a:r>
          </a:p>
          <a:p>
            <a:pPr algn="ctr"/>
            <a:endParaRPr lang="en-US" sz="1100" b="1" dirty="0"/>
          </a:p>
          <a:p>
            <a:pPr algn="ctr"/>
            <a:r>
              <a:rPr lang="en-US" sz="1100" dirty="0"/>
              <a:t>How do ML and GenAI differ in sentiment accuracy and what reviewer clusters and movie patterns emerge?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0F3AD-F53E-FB7E-83AC-C5AF953B9B71}"/>
              </a:ext>
            </a:extLst>
          </p:cNvPr>
          <p:cNvSpPr txBox="1"/>
          <p:nvPr/>
        </p:nvSpPr>
        <p:spPr>
          <a:xfrm>
            <a:off x="2942273" y="5010954"/>
            <a:ext cx="2337683" cy="12127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b="1" dirty="0"/>
              <a:t>Key Comparison Criteria</a:t>
            </a:r>
          </a:p>
          <a:p>
            <a:pPr algn="ctr"/>
            <a:endParaRPr lang="en-US" sz="1100" b="1" dirty="0"/>
          </a:p>
          <a:p>
            <a:pPr algn="ctr"/>
            <a:r>
              <a:rPr lang="en-US" sz="1100" dirty="0"/>
              <a:t>Accuracy, Precision, F-score, Recall, Segment distribution and Word-cloud, </a:t>
            </a:r>
          </a:p>
        </p:txBody>
      </p:sp>
      <p:pic>
        <p:nvPicPr>
          <p:cNvPr id="61" name="Picture 60" descr="A close-up of a graph&#10;&#10;AI-generated content may be incorrect.">
            <a:extLst>
              <a:ext uri="{FF2B5EF4-FFF2-40B4-BE49-F238E27FC236}">
                <a16:creationId xmlns:a16="http://schemas.microsoft.com/office/drawing/2014/main" id="{16A9D909-9AFC-6EFF-4C1C-DAD4A4A14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77" t="30271" b="42521"/>
          <a:stretch>
            <a:fillRect/>
          </a:stretch>
        </p:blipFill>
        <p:spPr>
          <a:xfrm>
            <a:off x="0" y="1228282"/>
            <a:ext cx="9144000" cy="1828800"/>
          </a:xfrm>
          <a:custGeom>
            <a:avLst/>
            <a:gdLst>
              <a:gd name="csX0" fmla="*/ 0 w 9144000"/>
              <a:gd name="csY0" fmla="*/ 0 h 1828800"/>
              <a:gd name="csX1" fmla="*/ 9144000 w 9144000"/>
              <a:gd name="csY1" fmla="*/ 0 h 1828800"/>
              <a:gd name="csX2" fmla="*/ 7760204 w 9144000"/>
              <a:gd name="csY2" fmla="*/ 1828800 h 1828800"/>
              <a:gd name="csX3" fmla="*/ 0 w 9144000"/>
              <a:gd name="csY3" fmla="*/ 1828800 h 1828800"/>
              <a:gd name="csX4" fmla="*/ 0 w 9144000"/>
              <a:gd name="csY4" fmla="*/ 0 h 1828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144000" h="1828800">
                <a:moveTo>
                  <a:pt x="0" y="0"/>
                </a:moveTo>
                <a:lnTo>
                  <a:pt x="9144000" y="0"/>
                </a:lnTo>
                <a:lnTo>
                  <a:pt x="7760204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62" name="Freeform 61">
            <a:extLst>
              <a:ext uri="{FF2B5EF4-FFF2-40B4-BE49-F238E27FC236}">
                <a16:creationId xmlns:a16="http://schemas.microsoft.com/office/drawing/2014/main" id="{49FAFD96-2188-7B20-37AB-581B38177C8E}"/>
              </a:ext>
            </a:extLst>
          </p:cNvPr>
          <p:cNvSpPr>
            <a:spLocks/>
          </p:cNvSpPr>
          <p:nvPr/>
        </p:nvSpPr>
        <p:spPr>
          <a:xfrm>
            <a:off x="0" y="1231030"/>
            <a:ext cx="9144000" cy="1828800"/>
          </a:xfrm>
          <a:custGeom>
            <a:avLst/>
            <a:gdLst>
              <a:gd name="connsiteX0" fmla="*/ 0 w 8195153"/>
              <a:gd name="connsiteY0" fmla="*/ 0 h 1828800"/>
              <a:gd name="connsiteX1" fmla="*/ 8195153 w 8195153"/>
              <a:gd name="connsiteY1" fmla="*/ 0 h 1828800"/>
              <a:gd name="connsiteX2" fmla="*/ 6954949 w 8195153"/>
              <a:gd name="connsiteY2" fmla="*/ 1828800 h 1828800"/>
              <a:gd name="connsiteX3" fmla="*/ 0 w 8195153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5153" h="1828800">
                <a:moveTo>
                  <a:pt x="0" y="0"/>
                </a:moveTo>
                <a:lnTo>
                  <a:pt x="8195153" y="0"/>
                </a:lnTo>
                <a:lnTo>
                  <a:pt x="6954949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4541975-57F5-22AA-A2FD-2179BBF08475}"/>
              </a:ext>
            </a:extLst>
          </p:cNvPr>
          <p:cNvGrpSpPr/>
          <p:nvPr/>
        </p:nvGrpSpPr>
        <p:grpSpPr>
          <a:xfrm>
            <a:off x="296749" y="1990181"/>
            <a:ext cx="7062496" cy="848803"/>
            <a:chOff x="151477" y="1700400"/>
            <a:chExt cx="7062496" cy="84880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0E216FD-51F5-79B6-C3B7-9CF98C5962A9}"/>
                </a:ext>
              </a:extLst>
            </p:cNvPr>
            <p:cNvGrpSpPr/>
            <p:nvPr/>
          </p:nvGrpSpPr>
          <p:grpSpPr>
            <a:xfrm>
              <a:off x="151477" y="1744504"/>
              <a:ext cx="274320" cy="274320"/>
              <a:chOff x="434933" y="1744504"/>
              <a:chExt cx="274320" cy="274320"/>
            </a:xfrm>
          </p:grpSpPr>
          <p:sp>
            <p:nvSpPr>
              <p:cNvPr id="88" name="Freeform 2">
                <a:extLst>
                  <a:ext uri="{FF2B5EF4-FFF2-40B4-BE49-F238E27FC236}">
                    <a16:creationId xmlns:a16="http://schemas.microsoft.com/office/drawing/2014/main" id="{DC3FC936-0429-742F-64D8-7CC7D990D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4933" y="1744504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46184" h="546184">
                    <a:moveTo>
                      <a:pt x="0" y="0"/>
                    </a:moveTo>
                    <a:lnTo>
                      <a:pt x="546184" y="0"/>
                    </a:lnTo>
                    <a:lnTo>
                      <a:pt x="546184" y="546184"/>
                    </a:lnTo>
                    <a:lnTo>
                      <a:pt x="0" y="54618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" name="Freeform 3">
                <a:extLst>
                  <a:ext uri="{FF2B5EF4-FFF2-40B4-BE49-F238E27FC236}">
                    <a16:creationId xmlns:a16="http://schemas.microsoft.com/office/drawing/2014/main" id="{21856408-452A-78CA-F0F8-5B806B27CC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0604" y="1790224"/>
                <a:ext cx="142979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92115" h="245728">
                    <a:moveTo>
                      <a:pt x="0" y="0"/>
                    </a:moveTo>
                    <a:lnTo>
                      <a:pt x="192115" y="0"/>
                    </a:lnTo>
                    <a:lnTo>
                      <a:pt x="192115" y="245728"/>
                    </a:lnTo>
                    <a:lnTo>
                      <a:pt x="0" y="2457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B0580F5-6C64-0471-F4A5-F9E6763C0482}"/>
                </a:ext>
              </a:extLst>
            </p:cNvPr>
            <p:cNvSpPr txBox="1"/>
            <p:nvPr/>
          </p:nvSpPr>
          <p:spPr>
            <a:xfrm>
              <a:off x="437286" y="1700400"/>
              <a:ext cx="184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Movie reviews are unstructured, subjective, and often inconsistent</a:t>
              </a:r>
              <a:endPara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3FB2E0C-BD92-F9D0-FE98-174D0B344DDF}"/>
                </a:ext>
              </a:extLst>
            </p:cNvPr>
            <p:cNvGrpSpPr/>
            <p:nvPr/>
          </p:nvGrpSpPr>
          <p:grpSpPr>
            <a:xfrm>
              <a:off x="2348165" y="1744612"/>
              <a:ext cx="274320" cy="274320"/>
              <a:chOff x="2810432" y="1748263"/>
              <a:chExt cx="274320" cy="274320"/>
            </a:xfrm>
          </p:grpSpPr>
          <p:sp>
            <p:nvSpPr>
              <p:cNvPr id="86" name="Freeform 2">
                <a:extLst>
                  <a:ext uri="{FF2B5EF4-FFF2-40B4-BE49-F238E27FC236}">
                    <a16:creationId xmlns:a16="http://schemas.microsoft.com/office/drawing/2014/main" id="{63BEF7BC-2B17-1C8C-51F7-2A60E7456C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0432" y="1748263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46184" h="546184">
                    <a:moveTo>
                      <a:pt x="0" y="0"/>
                    </a:moveTo>
                    <a:lnTo>
                      <a:pt x="546184" y="0"/>
                    </a:lnTo>
                    <a:lnTo>
                      <a:pt x="546184" y="546184"/>
                    </a:lnTo>
                    <a:lnTo>
                      <a:pt x="0" y="54618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" name="Freeform 3">
                <a:extLst>
                  <a:ext uri="{FF2B5EF4-FFF2-40B4-BE49-F238E27FC236}">
                    <a16:creationId xmlns:a16="http://schemas.microsoft.com/office/drawing/2014/main" id="{26B21961-5372-54D1-7EB0-C9C137F23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8381" y="1789599"/>
                <a:ext cx="142979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92115" h="245728">
                    <a:moveTo>
                      <a:pt x="0" y="0"/>
                    </a:moveTo>
                    <a:lnTo>
                      <a:pt x="192115" y="0"/>
                    </a:lnTo>
                    <a:lnTo>
                      <a:pt x="192115" y="245728"/>
                    </a:lnTo>
                    <a:lnTo>
                      <a:pt x="0" y="2457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234C7A3-F943-60E2-DEED-0B9E0863F8F3}"/>
                </a:ext>
              </a:extLst>
            </p:cNvPr>
            <p:cNvSpPr txBox="1"/>
            <p:nvPr/>
          </p:nvSpPr>
          <p:spPr>
            <a:xfrm>
              <a:off x="2613633" y="1700400"/>
              <a:ext cx="2040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prstClr val="white"/>
                  </a:solidFill>
                  <a:latin typeface="Aptos" panose="02110004020202020204"/>
                </a:rPr>
                <a:t>N</a:t>
              </a:r>
              <a:r>
                <a:rPr kumimoji="0" lang="en-US" sz="12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eed</a:t>
              </a: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a scalable approach to analyze thousands of reviews efficiently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15F3EA5-7136-2763-5483-87FFD329DAF8}"/>
                </a:ext>
              </a:extLst>
            </p:cNvPr>
            <p:cNvGrpSpPr/>
            <p:nvPr/>
          </p:nvGrpSpPr>
          <p:grpSpPr>
            <a:xfrm>
              <a:off x="4621363" y="1743908"/>
              <a:ext cx="274320" cy="274320"/>
              <a:chOff x="4621363" y="1743908"/>
              <a:chExt cx="274320" cy="274320"/>
            </a:xfrm>
          </p:grpSpPr>
          <p:sp>
            <p:nvSpPr>
              <p:cNvPr id="84" name="Freeform 2">
                <a:extLst>
                  <a:ext uri="{FF2B5EF4-FFF2-40B4-BE49-F238E27FC236}">
                    <a16:creationId xmlns:a16="http://schemas.microsoft.com/office/drawing/2014/main" id="{A57B95DB-1B26-0384-4176-45E8F18CA7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21363" y="1743908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46184" h="546184">
                    <a:moveTo>
                      <a:pt x="0" y="0"/>
                    </a:moveTo>
                    <a:lnTo>
                      <a:pt x="546184" y="0"/>
                    </a:lnTo>
                    <a:lnTo>
                      <a:pt x="546184" y="546184"/>
                    </a:lnTo>
                    <a:lnTo>
                      <a:pt x="0" y="54618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" name="Freeform 3">
                <a:extLst>
                  <a:ext uri="{FF2B5EF4-FFF2-40B4-BE49-F238E27FC236}">
                    <a16:creationId xmlns:a16="http://schemas.microsoft.com/office/drawing/2014/main" id="{6FC5B762-1B68-ADE8-BEB3-3ABA8B57F0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2616" y="1789628"/>
                <a:ext cx="142979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92115" h="245728">
                    <a:moveTo>
                      <a:pt x="0" y="0"/>
                    </a:moveTo>
                    <a:lnTo>
                      <a:pt x="192115" y="0"/>
                    </a:lnTo>
                    <a:lnTo>
                      <a:pt x="192115" y="245728"/>
                    </a:lnTo>
                    <a:lnTo>
                      <a:pt x="0" y="2457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766F74-E800-E29E-5681-0CC7E26C6F0F}"/>
                </a:ext>
              </a:extLst>
            </p:cNvPr>
            <p:cNvSpPr txBox="1"/>
            <p:nvPr/>
          </p:nvSpPr>
          <p:spPr>
            <a:xfrm>
              <a:off x="4957619" y="1730061"/>
              <a:ext cx="2256354" cy="8191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prstClr val="white"/>
                  </a:solidFill>
                  <a:latin typeface="Aptos" panose="02110004020202020204"/>
                </a:rPr>
                <a:t>KNIME for text processing, ML clustering, and GenAI sentiment; delivered insights through Data App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0C084BF-BD71-D73E-F8A3-44CFDA68064E}"/>
              </a:ext>
            </a:extLst>
          </p:cNvPr>
          <p:cNvSpPr txBox="1"/>
          <p:nvPr/>
        </p:nvSpPr>
        <p:spPr>
          <a:xfrm>
            <a:off x="118169" y="1356292"/>
            <a:ext cx="7422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 Statement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DE2D54-24D5-FE7F-C0F5-696DBE7CE6DE}"/>
              </a:ext>
            </a:extLst>
          </p:cNvPr>
          <p:cNvSpPr>
            <a:spLocks noChangeAspect="1"/>
          </p:cNvSpPr>
          <p:nvPr/>
        </p:nvSpPr>
        <p:spPr>
          <a:xfrm rot="2700000">
            <a:off x="6034713" y="3733565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F4DA04-5D46-CAF2-7F83-62411925091F}"/>
              </a:ext>
            </a:extLst>
          </p:cNvPr>
          <p:cNvSpPr/>
          <p:nvPr/>
        </p:nvSpPr>
        <p:spPr>
          <a:xfrm>
            <a:off x="6034711" y="3916951"/>
            <a:ext cx="1097280" cy="715811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lvl="0" algn="ctr"/>
            <a:r>
              <a:rPr lang="en-US" sz="1000" dirty="0"/>
              <a:t>Compare ML and GenAI sentiment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Roboto" pitchFamily="2" charset="0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C642DA-9FC8-9782-31CF-297D84C232CF}"/>
              </a:ext>
            </a:extLst>
          </p:cNvPr>
          <p:cNvSpPr>
            <a:spLocks noChangeAspect="1"/>
          </p:cNvSpPr>
          <p:nvPr/>
        </p:nvSpPr>
        <p:spPr>
          <a:xfrm rot="2700000">
            <a:off x="6034712" y="5249694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5A7E0-AB85-ECEE-D878-7BB68705F9F4}"/>
              </a:ext>
            </a:extLst>
          </p:cNvPr>
          <p:cNvSpPr/>
          <p:nvPr/>
        </p:nvSpPr>
        <p:spPr>
          <a:xfrm>
            <a:off x="6034711" y="5554516"/>
            <a:ext cx="109728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000" dirty="0">
                <a:latin typeface="Aptos" panose="020B0004020202020204" pitchFamily="34" charset="0"/>
              </a:rPr>
              <a:t>Rank movies using sentiment scores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Roboto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B3031C-A20C-BABE-4820-C70E842D906C}"/>
              </a:ext>
            </a:extLst>
          </p:cNvPr>
          <p:cNvSpPr>
            <a:spLocks noChangeAspect="1"/>
          </p:cNvSpPr>
          <p:nvPr/>
        </p:nvSpPr>
        <p:spPr>
          <a:xfrm rot="2700000">
            <a:off x="7586501" y="3733566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7CDBAD-7955-8CA9-2B2B-6659B8436966}"/>
              </a:ext>
            </a:extLst>
          </p:cNvPr>
          <p:cNvSpPr/>
          <p:nvPr/>
        </p:nvSpPr>
        <p:spPr>
          <a:xfrm>
            <a:off x="7586497" y="3928260"/>
            <a:ext cx="1097280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Measure sentiment-model effectiveness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Roboto" pitchFamily="2" charset="0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59EFDF-CAD3-D3BC-23FC-EB9742A2DF1D}"/>
              </a:ext>
            </a:extLst>
          </p:cNvPr>
          <p:cNvSpPr>
            <a:spLocks noChangeAspect="1"/>
          </p:cNvSpPr>
          <p:nvPr/>
        </p:nvSpPr>
        <p:spPr>
          <a:xfrm rot="2700000">
            <a:off x="7586500" y="5249695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0E5D3-2E43-5AF6-684B-CBDFF619145E}"/>
              </a:ext>
            </a:extLst>
          </p:cNvPr>
          <p:cNvSpPr/>
          <p:nvPr/>
        </p:nvSpPr>
        <p:spPr>
          <a:xfrm>
            <a:off x="7540779" y="5531433"/>
            <a:ext cx="1188720" cy="52025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lvl="0" algn="ctr"/>
            <a:r>
              <a:rPr lang="en-US" sz="1000" dirty="0">
                <a:latin typeface="Aptos" panose="020B0004020202020204" pitchFamily="34" charset="0"/>
              </a:rPr>
              <a:t>Identify top and bottom 10 movies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Roboto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6A223FC-3084-D834-8683-531813D361E8}"/>
              </a:ext>
            </a:extLst>
          </p:cNvPr>
          <p:cNvSpPr>
            <a:spLocks noChangeAspect="1"/>
          </p:cNvSpPr>
          <p:nvPr/>
        </p:nvSpPr>
        <p:spPr>
          <a:xfrm rot="2700000">
            <a:off x="9138289" y="3733563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09CD1-A1DA-C6C8-CFE6-B8DF3E4447BB}"/>
              </a:ext>
            </a:extLst>
          </p:cNvPr>
          <p:cNvSpPr/>
          <p:nvPr/>
        </p:nvSpPr>
        <p:spPr>
          <a:xfrm>
            <a:off x="9148382" y="3997856"/>
            <a:ext cx="109728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000" dirty="0">
                <a:latin typeface="Aptos" panose="020B0004020202020204" pitchFamily="34" charset="0"/>
              </a:rPr>
              <a:t>Segment reviewers by text patterns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Roboto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E89BC5-AC2C-3BA5-6615-C46AA8F4BD9D}"/>
              </a:ext>
            </a:extLst>
          </p:cNvPr>
          <p:cNvSpPr>
            <a:spLocks noChangeAspect="1"/>
          </p:cNvSpPr>
          <p:nvPr/>
        </p:nvSpPr>
        <p:spPr>
          <a:xfrm rot="2700000">
            <a:off x="9138288" y="5249692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934B12-7FC6-2056-9049-4B2F84DBA3FF}"/>
              </a:ext>
            </a:extLst>
          </p:cNvPr>
          <p:cNvSpPr/>
          <p:nvPr/>
        </p:nvSpPr>
        <p:spPr>
          <a:xfrm>
            <a:off x="9148382" y="5531433"/>
            <a:ext cx="1097280" cy="52025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lvl="0" algn="ctr"/>
            <a:r>
              <a:rPr lang="en-US" sz="1000" dirty="0">
                <a:latin typeface="Aptos" panose="020B0004020202020204" pitchFamily="34" charset="0"/>
              </a:rPr>
              <a:t>Build KNIME Data App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Roboto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855BCA-C22B-464C-2037-04B1A924F655}"/>
              </a:ext>
            </a:extLst>
          </p:cNvPr>
          <p:cNvSpPr>
            <a:spLocks noChangeAspect="1"/>
          </p:cNvSpPr>
          <p:nvPr/>
        </p:nvSpPr>
        <p:spPr>
          <a:xfrm rot="2700000">
            <a:off x="10690077" y="3733564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256321-C153-8DB1-34C6-A4302F099A36}"/>
              </a:ext>
            </a:extLst>
          </p:cNvPr>
          <p:cNvSpPr/>
          <p:nvPr/>
        </p:nvSpPr>
        <p:spPr>
          <a:xfrm>
            <a:off x="10690077" y="4022079"/>
            <a:ext cx="1097280" cy="52025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distinct taste clusters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6B9732-8F9E-C918-4AAD-A6D6D3747D4F}"/>
              </a:ext>
            </a:extLst>
          </p:cNvPr>
          <p:cNvSpPr>
            <a:spLocks noChangeAspect="1"/>
          </p:cNvSpPr>
          <p:nvPr/>
        </p:nvSpPr>
        <p:spPr>
          <a:xfrm rot="2700000">
            <a:off x="10690076" y="5249693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1C40D9-643C-37A3-DEAB-CDC7F9D34C17}"/>
              </a:ext>
            </a:extLst>
          </p:cNvPr>
          <p:cNvSpPr/>
          <p:nvPr/>
        </p:nvSpPr>
        <p:spPr>
          <a:xfrm>
            <a:off x="10700170" y="5538208"/>
            <a:ext cx="1097280" cy="52025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Summarize insights for decisions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Roboto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63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71E27-355C-FD55-D7EE-014C6F8C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403F-9308-2ECF-ADB1-4ED7CAB7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/>
          <a:p>
            <a:r>
              <a:rPr lang="en-US" dirty="0"/>
              <a:t>Methodology Snapshot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4808CA9-278E-99E7-E4F7-F950A4227D9C}"/>
              </a:ext>
            </a:extLst>
          </p:cNvPr>
          <p:cNvSpPr/>
          <p:nvPr/>
        </p:nvSpPr>
        <p:spPr>
          <a:xfrm>
            <a:off x="6271615" y="2074233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9607480-B3EC-DB71-C518-0CFA94C6B6B3}"/>
              </a:ext>
            </a:extLst>
          </p:cNvPr>
          <p:cNvSpPr/>
          <p:nvPr/>
        </p:nvSpPr>
        <p:spPr>
          <a:xfrm>
            <a:off x="8221273" y="2074233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ADEEF26-B650-302B-4AEC-165AC15312DC}"/>
              </a:ext>
            </a:extLst>
          </p:cNvPr>
          <p:cNvSpPr/>
          <p:nvPr/>
        </p:nvSpPr>
        <p:spPr>
          <a:xfrm>
            <a:off x="840375" y="1777053"/>
            <a:ext cx="1371600" cy="82296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IMDB Data Ingestion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9AA62F1-0420-F444-806C-AF75BA121A81}"/>
              </a:ext>
            </a:extLst>
          </p:cNvPr>
          <p:cNvSpPr/>
          <p:nvPr/>
        </p:nvSpPr>
        <p:spPr>
          <a:xfrm>
            <a:off x="8642646" y="1777053"/>
            <a:ext cx="1371600" cy="822960"/>
          </a:xfrm>
          <a:prstGeom prst="round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Reviewer Segmentation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3F7B45-0FFB-86B3-200F-30B9609F63B5}"/>
              </a:ext>
            </a:extLst>
          </p:cNvPr>
          <p:cNvSpPr/>
          <p:nvPr/>
        </p:nvSpPr>
        <p:spPr>
          <a:xfrm>
            <a:off x="2781659" y="1777053"/>
            <a:ext cx="1371600" cy="82296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Clean-up &amp; Normalization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021AB9-A62E-70EA-4688-5D371567DF81}"/>
              </a:ext>
            </a:extLst>
          </p:cNvPr>
          <p:cNvSpPr/>
          <p:nvPr/>
        </p:nvSpPr>
        <p:spPr>
          <a:xfrm>
            <a:off x="4739635" y="1777053"/>
            <a:ext cx="1371600" cy="822960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Traditional ML Sentiment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347285-DCD4-96CD-2119-D9A7AAE70573}"/>
              </a:ext>
            </a:extLst>
          </p:cNvPr>
          <p:cNvSpPr/>
          <p:nvPr/>
        </p:nvSpPr>
        <p:spPr>
          <a:xfrm>
            <a:off x="6693452" y="1777053"/>
            <a:ext cx="1371600" cy="822960"/>
          </a:xfrm>
          <a:prstGeom prst="roundRect">
            <a:avLst/>
          </a:prstGeom>
          <a:solidFill>
            <a:srgbClr val="3A59D1">
              <a:alpha val="30000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GenAI Sentiment &amp; Aspects Analysis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C74C965-B126-6C7E-0444-C408D2157D09}"/>
              </a:ext>
            </a:extLst>
          </p:cNvPr>
          <p:cNvSpPr/>
          <p:nvPr/>
        </p:nvSpPr>
        <p:spPr>
          <a:xfrm>
            <a:off x="4300213" y="2074233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C3D6BA8-A28F-BB45-769A-F5BEFF6A1E38}"/>
              </a:ext>
            </a:extLst>
          </p:cNvPr>
          <p:cNvSpPr/>
          <p:nvPr/>
        </p:nvSpPr>
        <p:spPr>
          <a:xfrm>
            <a:off x="2359822" y="2075949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6CA73E1-0F73-F2DE-B7B4-EA764E25BF03}"/>
              </a:ext>
            </a:extLst>
          </p:cNvPr>
          <p:cNvSpPr/>
          <p:nvPr/>
        </p:nvSpPr>
        <p:spPr>
          <a:xfrm>
            <a:off x="10148695" y="2060510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B306EFA-9A15-6A39-6966-D3FA11164E61}"/>
              </a:ext>
            </a:extLst>
          </p:cNvPr>
          <p:cNvSpPr/>
          <p:nvPr/>
        </p:nvSpPr>
        <p:spPr>
          <a:xfrm>
            <a:off x="10515638" y="1763330"/>
            <a:ext cx="1371600" cy="822960"/>
          </a:xfrm>
          <a:prstGeom prst="roundRect">
            <a:avLst/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KNIME Data App &amp; Insight Summary</a:t>
            </a:r>
          </a:p>
        </p:txBody>
      </p:sp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A4567E75-2698-F94C-4C78-E61C38E94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073" y="1313573"/>
            <a:ext cx="365760" cy="365760"/>
          </a:xfrm>
          <a:prstGeom prst="rect">
            <a:avLst/>
          </a:prstGeom>
        </p:spPr>
      </p:pic>
      <p:pic>
        <p:nvPicPr>
          <p:cNvPr id="29" name="Graphic 28" descr="Soap with solid fill">
            <a:extLst>
              <a:ext uri="{FF2B5EF4-FFF2-40B4-BE49-F238E27FC236}">
                <a16:creationId xmlns:a16="http://schemas.microsoft.com/office/drawing/2014/main" id="{22F6865B-2055-1F12-4A84-3757714E2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5449" y="1313573"/>
            <a:ext cx="365760" cy="365760"/>
          </a:xfrm>
          <a:prstGeom prst="rect">
            <a:avLst/>
          </a:prstGeom>
        </p:spPr>
      </p:pic>
      <p:pic>
        <p:nvPicPr>
          <p:cNvPr id="31" name="Graphic 30" descr="Gears with solid fill">
            <a:extLst>
              <a:ext uri="{FF2B5EF4-FFF2-40B4-BE49-F238E27FC236}">
                <a16:creationId xmlns:a16="http://schemas.microsoft.com/office/drawing/2014/main" id="{66B5E6F8-B524-E2C6-3590-9B2DEDD20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6954" y="1313573"/>
            <a:ext cx="365760" cy="365760"/>
          </a:xfrm>
          <a:prstGeom prst="rect">
            <a:avLst/>
          </a:prstGeom>
        </p:spPr>
      </p:pic>
      <p:pic>
        <p:nvPicPr>
          <p:cNvPr id="33" name="Graphic 32" descr="Robot with solid fill">
            <a:extLst>
              <a:ext uri="{FF2B5EF4-FFF2-40B4-BE49-F238E27FC236}">
                <a16:creationId xmlns:a16="http://schemas.microsoft.com/office/drawing/2014/main" id="{AE0880B1-2133-7CAA-B3F3-8CC977E54C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02078" y="1313573"/>
            <a:ext cx="365760" cy="365760"/>
          </a:xfrm>
          <a:prstGeom prst="rect">
            <a:avLst/>
          </a:prstGeom>
        </p:spPr>
      </p:pic>
      <p:pic>
        <p:nvPicPr>
          <p:cNvPr id="35" name="Graphic 34" descr="Social network with solid fill">
            <a:extLst>
              <a:ext uri="{FF2B5EF4-FFF2-40B4-BE49-F238E27FC236}">
                <a16:creationId xmlns:a16="http://schemas.microsoft.com/office/drawing/2014/main" id="{BF58C4D5-A2D8-011A-88D9-BF5E214DF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5566" y="1313573"/>
            <a:ext cx="365760" cy="365760"/>
          </a:xfrm>
          <a:prstGeom prst="rect">
            <a:avLst/>
          </a:prstGeom>
        </p:spPr>
      </p:pic>
      <p:sp>
        <p:nvSpPr>
          <p:cNvPr id="5" name="Round Single Corner Rectangle 5">
            <a:extLst>
              <a:ext uri="{FF2B5EF4-FFF2-40B4-BE49-F238E27FC236}">
                <a16:creationId xmlns:a16="http://schemas.microsoft.com/office/drawing/2014/main" id="{8EF30139-F00D-14D5-5D47-12F380232080}"/>
              </a:ext>
            </a:extLst>
          </p:cNvPr>
          <p:cNvSpPr/>
          <p:nvPr/>
        </p:nvSpPr>
        <p:spPr>
          <a:xfrm flipH="1">
            <a:off x="926045" y="4179887"/>
            <a:ext cx="469222" cy="1071571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905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3BC5D89A-127E-624F-D64F-C9D5665FC64E}"/>
              </a:ext>
            </a:extLst>
          </p:cNvPr>
          <p:cNvSpPr/>
          <p:nvPr/>
        </p:nvSpPr>
        <p:spPr>
          <a:xfrm flipH="1">
            <a:off x="924909" y="5147624"/>
            <a:ext cx="469222" cy="1071571"/>
          </a:xfrm>
          <a:prstGeom prst="round1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1905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FB97B-E1D6-F8C9-5A29-CC6B94B2E57E}"/>
              </a:ext>
            </a:extLst>
          </p:cNvPr>
          <p:cNvSpPr txBox="1"/>
          <p:nvPr/>
        </p:nvSpPr>
        <p:spPr>
          <a:xfrm rot="16200000">
            <a:off x="792341" y="5565495"/>
            <a:ext cx="731520" cy="235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Purpose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FE8975-D649-7F77-A796-2D27D773243D}"/>
              </a:ext>
            </a:extLst>
          </p:cNvPr>
          <p:cNvSpPr txBox="1"/>
          <p:nvPr/>
        </p:nvSpPr>
        <p:spPr>
          <a:xfrm rot="16200000">
            <a:off x="692342" y="4550642"/>
            <a:ext cx="958135" cy="235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 Used</a:t>
            </a:r>
          </a:p>
        </p:txBody>
      </p:sp>
      <p:sp>
        <p:nvSpPr>
          <p:cNvPr id="47" name="Round Same Side Corner Rectangle 16">
            <a:extLst>
              <a:ext uri="{FF2B5EF4-FFF2-40B4-BE49-F238E27FC236}">
                <a16:creationId xmlns:a16="http://schemas.microsoft.com/office/drawing/2014/main" id="{57DE6307-D36A-DAB5-0990-B7293AA3E74C}"/>
              </a:ext>
            </a:extLst>
          </p:cNvPr>
          <p:cNvSpPr/>
          <p:nvPr/>
        </p:nvSpPr>
        <p:spPr>
          <a:xfrm>
            <a:off x="4394750" y="3751440"/>
            <a:ext cx="1449658" cy="2388379"/>
          </a:xfrm>
          <a:prstGeom prst="round2SameRect">
            <a:avLst>
              <a:gd name="adj1" fmla="val 9840"/>
              <a:gd name="adj2" fmla="val 0"/>
            </a:avLst>
          </a:prstGeom>
          <a:solidFill>
            <a:srgbClr val="3A59D1">
              <a:alpha val="70000"/>
            </a:srgbClr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8" name="Round Same Side Corner Rectangle 16">
            <a:extLst>
              <a:ext uri="{FF2B5EF4-FFF2-40B4-BE49-F238E27FC236}">
                <a16:creationId xmlns:a16="http://schemas.microsoft.com/office/drawing/2014/main" id="{9443B264-252B-BD9D-DC04-14EF35DF322F}"/>
              </a:ext>
            </a:extLst>
          </p:cNvPr>
          <p:cNvSpPr/>
          <p:nvPr/>
        </p:nvSpPr>
        <p:spPr>
          <a:xfrm>
            <a:off x="5885740" y="3758540"/>
            <a:ext cx="1449658" cy="2373728"/>
          </a:xfrm>
          <a:prstGeom prst="round2SameRect">
            <a:avLst>
              <a:gd name="adj1" fmla="val 9840"/>
              <a:gd name="adj2" fmla="val 0"/>
            </a:avLst>
          </a:prstGeom>
          <a:solidFill>
            <a:srgbClr val="3A59D1">
              <a:alpha val="70000"/>
            </a:srgbClr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C5AB4037-299C-9007-9AA4-CD0382A0F21F}"/>
              </a:ext>
            </a:extLst>
          </p:cNvPr>
          <p:cNvSpPr/>
          <p:nvPr/>
        </p:nvSpPr>
        <p:spPr>
          <a:xfrm>
            <a:off x="1412770" y="3744116"/>
            <a:ext cx="1449658" cy="2395705"/>
          </a:xfrm>
          <a:prstGeom prst="round2SameRect">
            <a:avLst>
              <a:gd name="adj1" fmla="val 9840"/>
              <a:gd name="adj2" fmla="val 0"/>
            </a:avLst>
          </a:prstGeom>
          <a:solidFill>
            <a:srgbClr val="3A59D1">
              <a:alpha val="70000"/>
            </a:srgbClr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ound Same Side Corner Rectangle 16">
            <a:extLst>
              <a:ext uri="{FF2B5EF4-FFF2-40B4-BE49-F238E27FC236}">
                <a16:creationId xmlns:a16="http://schemas.microsoft.com/office/drawing/2014/main" id="{A9962B63-7BC1-C70D-C7DB-0D7EFDA3D3B3}"/>
              </a:ext>
            </a:extLst>
          </p:cNvPr>
          <p:cNvSpPr/>
          <p:nvPr/>
        </p:nvSpPr>
        <p:spPr>
          <a:xfrm>
            <a:off x="2903760" y="3743888"/>
            <a:ext cx="1449658" cy="2388379"/>
          </a:xfrm>
          <a:prstGeom prst="round2SameRect">
            <a:avLst>
              <a:gd name="adj1" fmla="val 9840"/>
              <a:gd name="adj2" fmla="val 0"/>
            </a:avLst>
          </a:prstGeom>
          <a:solidFill>
            <a:srgbClr val="3A59D1">
              <a:alpha val="70000"/>
            </a:srgbClr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C72C88-F88F-40B2-1C68-E3309EB9C154}"/>
              </a:ext>
            </a:extLst>
          </p:cNvPr>
          <p:cNvSpPr/>
          <p:nvPr/>
        </p:nvSpPr>
        <p:spPr>
          <a:xfrm>
            <a:off x="1394091" y="4176533"/>
            <a:ext cx="5943600" cy="2042662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6CFFE-777A-7625-96E4-705B401E896B}"/>
              </a:ext>
            </a:extLst>
          </p:cNvPr>
          <p:cNvSpPr txBox="1"/>
          <p:nvPr/>
        </p:nvSpPr>
        <p:spPr>
          <a:xfrm>
            <a:off x="1432787" y="4239830"/>
            <a:ext cx="1427349" cy="822960"/>
          </a:xfrm>
          <a:prstGeom prst="rect">
            <a:avLst/>
          </a:prstGeom>
          <a:noFill/>
        </p:spPr>
        <p:txBody>
          <a:bodyPr wrap="square" lIns="91440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</a:pPr>
            <a:r>
              <a:rPr lang="en-US" sz="1000" dirty="0" err="1"/>
              <a:t>Stopword</a:t>
            </a:r>
            <a:r>
              <a:rPr lang="en-US" sz="1000" dirty="0"/>
              <a:t> Filter, Snowball Stemmer, </a:t>
            </a:r>
            <a:r>
              <a:rPr lang="en-US" sz="1000" dirty="0" err="1"/>
              <a:t>BoW</a:t>
            </a:r>
            <a:r>
              <a:rPr lang="en-US" sz="1000" dirty="0"/>
              <a:t>, TF-IDF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E7B41B-5DC0-D3C4-DA6F-870CD10EF499}"/>
              </a:ext>
            </a:extLst>
          </p:cNvPr>
          <p:cNvSpPr txBox="1"/>
          <p:nvPr/>
        </p:nvSpPr>
        <p:spPr>
          <a:xfrm>
            <a:off x="1432787" y="5287729"/>
            <a:ext cx="1427610" cy="822960"/>
          </a:xfrm>
          <a:prstGeom prst="rect">
            <a:avLst/>
          </a:prstGeom>
          <a:noFill/>
        </p:spPr>
        <p:txBody>
          <a:bodyPr wrap="square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r>
              <a:rPr lang="en-US" sz="1000" dirty="0"/>
              <a:t>Clean and structure raw text for analysis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623FC7-FB4C-4E86-7EC9-198EF089CA4B}"/>
              </a:ext>
            </a:extLst>
          </p:cNvPr>
          <p:cNvSpPr txBox="1"/>
          <p:nvPr/>
        </p:nvSpPr>
        <p:spPr>
          <a:xfrm>
            <a:off x="2926447" y="4239830"/>
            <a:ext cx="1426972" cy="822960"/>
          </a:xfrm>
          <a:prstGeom prst="rect">
            <a:avLst/>
          </a:prstGeom>
          <a:noFill/>
        </p:spPr>
        <p:txBody>
          <a:bodyPr wrap="square" lIns="91440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Naïve-Bayes, SVM, Logistic Regression, k-Means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B18547-5268-73B1-B5CF-E0E329C60953}"/>
              </a:ext>
            </a:extLst>
          </p:cNvPr>
          <p:cNvSpPr txBox="1"/>
          <p:nvPr/>
        </p:nvSpPr>
        <p:spPr>
          <a:xfrm>
            <a:off x="2926448" y="5287729"/>
            <a:ext cx="1419307" cy="822960"/>
          </a:xfrm>
          <a:prstGeom prst="rect">
            <a:avLst/>
          </a:prstGeom>
          <a:noFill/>
        </p:spPr>
        <p:txBody>
          <a:bodyPr wrap="square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</a:pPr>
            <a:r>
              <a:rPr lang="en-US" sz="1000" dirty="0"/>
              <a:t>Sentiment scoring and reviewer segmentation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AA732A-6445-7448-6731-6EF35579CEB6}"/>
              </a:ext>
            </a:extLst>
          </p:cNvPr>
          <p:cNvSpPr txBox="1"/>
          <p:nvPr/>
        </p:nvSpPr>
        <p:spPr>
          <a:xfrm>
            <a:off x="4405834" y="4239830"/>
            <a:ext cx="1424813" cy="822960"/>
          </a:xfrm>
          <a:prstGeom prst="rect">
            <a:avLst/>
          </a:prstGeom>
          <a:noFill/>
        </p:spPr>
        <p:txBody>
          <a:bodyPr wrap="square" lIns="91440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OpenAI Authenticator, LLM Selector, LLM Prompter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65463B-C45D-72F2-24F9-7BA5F6000972}"/>
              </a:ext>
            </a:extLst>
          </p:cNvPr>
          <p:cNvSpPr txBox="1"/>
          <p:nvPr/>
        </p:nvSpPr>
        <p:spPr>
          <a:xfrm>
            <a:off x="4392456" y="5287729"/>
            <a:ext cx="1449657" cy="822960"/>
          </a:xfrm>
          <a:prstGeom prst="rect">
            <a:avLst/>
          </a:prstGeom>
          <a:noFill/>
        </p:spPr>
        <p:txBody>
          <a:bodyPr wrap="square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</a:pPr>
            <a:r>
              <a:rPr lang="en-US" sz="1000" dirty="0"/>
              <a:t>General and Aspect-based-sentiment-analysis and insights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32A1A5-ECA5-3260-D977-FFD6AE45C3BE}"/>
              </a:ext>
            </a:extLst>
          </p:cNvPr>
          <p:cNvSpPr txBox="1"/>
          <p:nvPr/>
        </p:nvSpPr>
        <p:spPr>
          <a:xfrm>
            <a:off x="5907316" y="4241518"/>
            <a:ext cx="1409679" cy="822960"/>
          </a:xfrm>
          <a:prstGeom prst="rect">
            <a:avLst/>
          </a:prstGeom>
          <a:noFill/>
        </p:spPr>
        <p:txBody>
          <a:bodyPr wrap="square" lIns="91440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Bar charts, Heatmaps, Components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AB59BC-5FF6-DA08-9D46-642B3CA12F85}"/>
              </a:ext>
            </a:extLst>
          </p:cNvPr>
          <p:cNvSpPr txBox="1"/>
          <p:nvPr/>
        </p:nvSpPr>
        <p:spPr>
          <a:xfrm>
            <a:off x="5885739" y="5292273"/>
            <a:ext cx="1431257" cy="822960"/>
          </a:xfrm>
          <a:prstGeom prst="rect">
            <a:avLst/>
          </a:prstGeom>
          <a:noFill/>
        </p:spPr>
        <p:txBody>
          <a:bodyPr wrap="square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</a:pPr>
            <a:r>
              <a:rPr lang="en-US" sz="1000" dirty="0"/>
              <a:t>Deliver insights through dashboard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D53094-477F-01DF-C607-0D3305F2958E}"/>
              </a:ext>
            </a:extLst>
          </p:cNvPr>
          <p:cNvSpPr txBox="1"/>
          <p:nvPr/>
        </p:nvSpPr>
        <p:spPr>
          <a:xfrm>
            <a:off x="1410478" y="3846097"/>
            <a:ext cx="14496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Text Processing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34A193-69E2-66F4-EE30-F8F18ACF13FB}"/>
              </a:ext>
            </a:extLst>
          </p:cNvPr>
          <p:cNvSpPr txBox="1"/>
          <p:nvPr/>
        </p:nvSpPr>
        <p:spPr>
          <a:xfrm>
            <a:off x="2926447" y="3846097"/>
            <a:ext cx="14193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Traditional ML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56396F-6FB9-7109-9DAA-87BDD48C4C1D}"/>
              </a:ext>
            </a:extLst>
          </p:cNvPr>
          <p:cNvSpPr txBox="1"/>
          <p:nvPr/>
        </p:nvSpPr>
        <p:spPr>
          <a:xfrm>
            <a:off x="4392458" y="3846097"/>
            <a:ext cx="14389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Generative AI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B6295E-22CC-9391-D91A-7F27C0287BE3}"/>
              </a:ext>
            </a:extLst>
          </p:cNvPr>
          <p:cNvSpPr txBox="1"/>
          <p:nvPr/>
        </p:nvSpPr>
        <p:spPr>
          <a:xfrm>
            <a:off x="5907317" y="3850453"/>
            <a:ext cx="1409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Data App</a:t>
            </a:r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258F958B-1746-43B4-A418-BE68D110F2A9}"/>
              </a:ext>
            </a:extLst>
          </p:cNvPr>
          <p:cNvSpPr>
            <a:spLocks noChangeAspect="1"/>
          </p:cNvSpPr>
          <p:nvPr/>
        </p:nvSpPr>
        <p:spPr>
          <a:xfrm>
            <a:off x="8379384" y="4092308"/>
            <a:ext cx="512064" cy="512064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24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264AC1F-6BB3-DB67-5392-B1887DFFD6BC}"/>
              </a:ext>
            </a:extLst>
          </p:cNvPr>
          <p:cNvSpPr txBox="1"/>
          <p:nvPr/>
        </p:nvSpPr>
        <p:spPr>
          <a:xfrm>
            <a:off x="8955498" y="4124344"/>
            <a:ext cx="292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Traditional ML 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</a:t>
            </a:r>
            <a:r>
              <a:rPr lang="en-US" sz="1100" dirty="0" err="1"/>
              <a:t>nterpretable</a:t>
            </a:r>
            <a:r>
              <a:rPr lang="en-US" sz="1100" dirty="0"/>
              <a:t> and lightweight, easy to audit and scalable models.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CC39C78-71B5-DBF3-A44E-9B35FEE0240E}"/>
              </a:ext>
            </a:extLst>
          </p:cNvPr>
          <p:cNvSpPr txBox="1"/>
          <p:nvPr/>
        </p:nvSpPr>
        <p:spPr>
          <a:xfrm>
            <a:off x="8955498" y="4856842"/>
            <a:ext cx="292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GenAI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captures </a:t>
            </a:r>
            <a:r>
              <a:rPr lang="en-US" sz="1100" dirty="0"/>
              <a:t>latent semantic relationships </a:t>
            </a:r>
            <a:r>
              <a:rPr lang="en-US" sz="1100" dirty="0">
                <a:latin typeface="Aptos" panose="02110004020202020204"/>
              </a:rPr>
              <a:t>using </a:t>
            </a:r>
            <a:r>
              <a:rPr lang="en-US" sz="1100" dirty="0"/>
              <a:t>LLM-derived contextual embeddings.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63C6D7A-5B2F-B32A-947C-317973F816D9}"/>
              </a:ext>
            </a:extLst>
          </p:cNvPr>
          <p:cNvSpPr>
            <a:spLocks noChangeAspect="1"/>
          </p:cNvSpPr>
          <p:nvPr/>
        </p:nvSpPr>
        <p:spPr>
          <a:xfrm>
            <a:off x="8380156" y="4848314"/>
            <a:ext cx="512064" cy="512064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24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7351E2A-51E5-18EF-27D8-A74CD7E5B13A}"/>
              </a:ext>
            </a:extLst>
          </p:cNvPr>
          <p:cNvSpPr txBox="1"/>
          <p:nvPr/>
        </p:nvSpPr>
        <p:spPr>
          <a:xfrm>
            <a:off x="8957814" y="5640257"/>
            <a:ext cx="292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Comparison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ensures holistic solution that can be adopted based on purpose and ROI.</a:t>
            </a: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5B66939B-5EB0-E5DC-CC6A-CE6F535C3977}"/>
              </a:ext>
            </a:extLst>
          </p:cNvPr>
          <p:cNvSpPr>
            <a:spLocks noChangeAspect="1"/>
          </p:cNvSpPr>
          <p:nvPr/>
        </p:nvSpPr>
        <p:spPr>
          <a:xfrm>
            <a:off x="8380928" y="5604320"/>
            <a:ext cx="512064" cy="512064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24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8" name="Graphic 97" descr="Internet with solid fill">
            <a:extLst>
              <a:ext uri="{FF2B5EF4-FFF2-40B4-BE49-F238E27FC236}">
                <a16:creationId xmlns:a16="http://schemas.microsoft.com/office/drawing/2014/main" id="{12411615-5C67-BEA2-CF93-E9868C697B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8558" y="1313573"/>
            <a:ext cx="365760" cy="365760"/>
          </a:xfrm>
          <a:prstGeom prst="rect">
            <a:avLst/>
          </a:prstGeom>
        </p:spPr>
      </p:pic>
      <p:pic>
        <p:nvPicPr>
          <p:cNvPr id="99" name="Graphic 98" descr="Gears with solid fill">
            <a:extLst>
              <a:ext uri="{FF2B5EF4-FFF2-40B4-BE49-F238E27FC236}">
                <a16:creationId xmlns:a16="http://schemas.microsoft.com/office/drawing/2014/main" id="{C12B258B-A9E6-9D64-2647-1EB9BF6B7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8256" y="4202628"/>
            <a:ext cx="274320" cy="274320"/>
          </a:xfrm>
          <a:prstGeom prst="rect">
            <a:avLst/>
          </a:prstGeom>
        </p:spPr>
      </p:pic>
      <p:pic>
        <p:nvPicPr>
          <p:cNvPr id="100" name="Graphic 99" descr="Robot with solid fill">
            <a:extLst>
              <a:ext uri="{FF2B5EF4-FFF2-40B4-BE49-F238E27FC236}">
                <a16:creationId xmlns:a16="http://schemas.microsoft.com/office/drawing/2014/main" id="{5304F66E-4587-A20D-86E3-E1754AEA26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8256" y="4967186"/>
            <a:ext cx="274320" cy="274320"/>
          </a:xfrm>
          <a:prstGeom prst="rect">
            <a:avLst/>
          </a:prstGeom>
        </p:spPr>
      </p:pic>
      <p:pic>
        <p:nvPicPr>
          <p:cNvPr id="102" name="Graphic 101" descr="Venn diagram with solid fill">
            <a:extLst>
              <a:ext uri="{FF2B5EF4-FFF2-40B4-BE49-F238E27FC236}">
                <a16:creationId xmlns:a16="http://schemas.microsoft.com/office/drawing/2014/main" id="{89EBFAFD-D45C-B9D4-C12F-802FAE360E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98256" y="572319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6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8BC2A-A58A-55A4-1F4E-2BE4D212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7F2D-C530-FBCD-4604-E6B5DBD71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/>
          <a:p>
            <a:r>
              <a:rPr lang="en-US" dirty="0"/>
              <a:t>KNIME Workflow</a:t>
            </a:r>
          </a:p>
        </p:txBody>
      </p:sp>
      <p:pic>
        <p:nvPicPr>
          <p:cNvPr id="3" name="KNIME Workflow">
            <a:hlinkClick r:id="" action="ppaction://media"/>
            <a:extLst>
              <a:ext uri="{FF2B5EF4-FFF2-40B4-BE49-F238E27FC236}">
                <a16:creationId xmlns:a16="http://schemas.microsoft.com/office/drawing/2014/main" id="{ED60ABB9-54FC-A27F-218E-5FA6E9C78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31" y="1022678"/>
            <a:ext cx="1080675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96C8-2E5E-35C3-0F8D-292F6BC5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6965-95AE-C359-D71A-3262E62E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8" y="360117"/>
            <a:ext cx="9349443" cy="762000"/>
          </a:xfrm>
        </p:spPr>
        <p:txBody>
          <a:bodyPr>
            <a:noAutofit/>
          </a:bodyPr>
          <a:lstStyle/>
          <a:p>
            <a:r>
              <a:rPr lang="en-US" dirty="0"/>
              <a:t>Traditional ML vs Generative AI – Model Comparison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651EB086-9F4F-732E-0E3D-D9AC3A03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4201" r="810" b="727"/>
          <a:stretch>
            <a:fillRect/>
          </a:stretch>
        </p:blipFill>
        <p:spPr>
          <a:xfrm>
            <a:off x="838031" y="1341120"/>
            <a:ext cx="7226536" cy="49551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630FAB-A240-F2F5-01E5-51090245D9AF}"/>
              </a:ext>
            </a:extLst>
          </p:cNvPr>
          <p:cNvGrpSpPr/>
          <p:nvPr/>
        </p:nvGrpSpPr>
        <p:grpSpPr>
          <a:xfrm>
            <a:off x="9039029" y="1960921"/>
            <a:ext cx="2606040" cy="591399"/>
            <a:chOff x="9357189" y="1439121"/>
            <a:chExt cx="2606040" cy="5913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D1A2D4-AE45-96F4-EC57-27D9EBDDE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E158C4-87F6-4564-B832-B86C4794B99A}"/>
                </a:ext>
              </a:extLst>
            </p:cNvPr>
            <p:cNvSpPr txBox="1"/>
            <p:nvPr/>
          </p:nvSpPr>
          <p:spPr>
            <a:xfrm>
              <a:off x="9651829" y="1439121"/>
              <a:ext cx="2311400" cy="5913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achieved 90%+ accuracy, outperforming all ML models</a:t>
              </a:r>
            </a:p>
            <a:p>
              <a:r>
                <a:rPr lang="en-US" sz="1100" dirty="0"/>
                <a:t>(48–53%)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EEAEAE-A70E-E493-AD01-889922899F79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EAD249-EEE3-C535-0D57-F5B45A262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72F5EA-52B4-F475-0AFB-D358F76B3834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Traditional ML had limited capability with interpreting deeper semantics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232884-0A90-0FEE-9082-51DAA3E03C80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8537A7-0973-7256-A86E-710CE2FC8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D96396-DCD2-28C1-2DB9-ABEEB51E4452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captured thematic nuance and inferred sentiment effectively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20D22D-5518-87F8-154D-0E955E0214EB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023102-ECEF-5844-8647-888F34D30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7FC7F7-FCB4-6B52-280F-C5E0A75987AB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Balanced dataset rules out any performance gaps due to class imbalance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9C076-508A-92C5-4AC3-8576D064AA22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71C86D-488F-28B0-E7AD-DC8D94F645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948436-8A15-8851-635F-DAA4BA424265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Aspect analysis: Acting &amp; Cinematography positive, Pacing strongly negative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98AC08-44D6-00FE-2054-424EE9B262CD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E9B29-5E42-929D-B878-D216B7674382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BA1895-EB7E-4306-DEF0-DDECC11CF9F9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F8771E-332F-9726-D8C8-4FA9A95F0D73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73F487-1243-57C7-97DD-8B0909E7AAB8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D4C18A-F9A9-C561-6A3C-25E1B8D47919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63386BBF-73C1-2B31-FD25-0E433F18BC45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440CBC-3116-D60B-8EE8-47BC7CD708D4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E5896E-ED34-32F5-2107-BA0CA17FC77F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D41CCA-0234-79E6-5BB2-6A715FEF89DB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CB2DB04-A9D1-255A-EE3E-AD632BC36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DD672A-68B4-F668-6EA1-7EC47F8CAA83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ML offers a simple, fast baseline; GenAI for depth and accuracy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4FEA42-E6E3-FE4C-EE17-A67C28151C04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9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7F11-728A-C1CE-A07E-3155D682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E5A0-9D21-39E2-7570-FBC26E3B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305776" cy="762000"/>
          </a:xfrm>
        </p:spPr>
        <p:txBody>
          <a:bodyPr>
            <a:noAutofit/>
          </a:bodyPr>
          <a:lstStyle/>
          <a:p>
            <a:r>
              <a:rPr lang="en-US" dirty="0"/>
              <a:t>Sentiments and Taste Segments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6A1F3E-46F3-38EA-2F1D-4C22C12B6017}"/>
              </a:ext>
            </a:extLst>
          </p:cNvPr>
          <p:cNvGrpSpPr/>
          <p:nvPr/>
        </p:nvGrpSpPr>
        <p:grpSpPr>
          <a:xfrm>
            <a:off x="9039029" y="2028021"/>
            <a:ext cx="2743200" cy="457200"/>
            <a:chOff x="9357189" y="1506221"/>
            <a:chExt cx="2743200" cy="457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9F00F1-D2E5-C4C3-CFFD-6974CB04BF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94E50E-1F83-4A2B-B0A4-C1C24305A664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Traditional ML based clustering missed most of the semantic context leading to misclassification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27AE6-BF2A-F0B7-C444-E30E920B98ED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6C5051-FF48-349C-807B-EEB6B6BAD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A85E35-5FA8-D035-E189-CA27A097398E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produces clearer, interpretable reviewer personas - Entertainment Seekers, Melodrama Buffs, etc.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922E40-DFAE-A689-07D3-F7560A96AB1B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03257-FFC4-4E49-F56B-78EAA83A9C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D978-6CFF-371C-B9D1-300BBEBDC1D5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based clustering was backed by meaningful clustering basis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A13455-9A4C-4495-479E-EB3D1EFF3EE4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F8B1A5-50B1-E6F4-46B4-B6F9BBDBFB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60E6A3-C261-AC98-28C8-AB5FD46B284C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Sentiment varies strongly across ML clusters (0.29–0.52 spread)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BAA364-4E72-6B2A-B6C5-36F878294818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A4A7B5D-9A55-CBA2-B64E-C5062F676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17C5CA-DD7F-93ED-2355-73543BE601DA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Aspect profiles reveal what each segment values. Melodrama Buffs love Acting; Plot Critics dislike Pacing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70DE29-C73C-AD7D-5E29-4CA9CA2444BC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A2DEFC-1896-5BFA-4B38-B536E9CE6BC0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2D4700-6931-335B-518D-3E5CB49FE6FE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204CF2-8A72-818E-4771-5A28837E23B6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6B3091-3A0D-5C36-3F80-38970ACB3C28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603FE6-505B-6A55-A6A9-B5BD13A2EA14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0C9848C9-F925-09BD-C932-ECF0F7D4BB80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4248FA-2DA1-5B20-3090-B7C01E227C9C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0A56B0-9C51-66CA-4BF2-C582B3181C15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25D679-2246-8632-6281-7FEDAF74A6D7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033E6C-6BDB-40D8-3AB6-59EED774D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8294E3-2F1A-2FEE-CA4A-5B44F6E37B06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Plot Critics consistently score lowest across aspects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E36820-B1C7-AE94-52BF-751CEA2F7FA6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screenshot of a graph&#10;&#10;AI-generated content may be incorrect.">
            <a:hlinkClick r:id="rId3" action="ppaction://hlinksldjump"/>
            <a:extLst>
              <a:ext uri="{FF2B5EF4-FFF2-40B4-BE49-F238E27FC236}">
                <a16:creationId xmlns:a16="http://schemas.microsoft.com/office/drawing/2014/main" id="{EA3106A8-DC79-B6A9-FBE6-3288BB83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65" r="496" b="917"/>
          <a:stretch>
            <a:fillRect/>
          </a:stretch>
        </p:blipFill>
        <p:spPr>
          <a:xfrm>
            <a:off x="920551" y="1332411"/>
            <a:ext cx="7356546" cy="50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5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BE0E4-A50B-17A0-3986-F13BA2C6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47A0-3E43-8F87-B2E4-F67FDB21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305776" cy="762000"/>
          </a:xfrm>
        </p:spPr>
        <p:txBody>
          <a:bodyPr>
            <a:noAutofit/>
          </a:bodyPr>
          <a:lstStyle/>
          <a:p>
            <a:r>
              <a:rPr lang="en-US" dirty="0"/>
              <a:t>Sentiments and Taste Segments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3D575D-7093-2387-C9E9-80B005292374}"/>
              </a:ext>
            </a:extLst>
          </p:cNvPr>
          <p:cNvGrpSpPr/>
          <p:nvPr/>
        </p:nvGrpSpPr>
        <p:grpSpPr>
          <a:xfrm>
            <a:off x="9039029" y="2028021"/>
            <a:ext cx="2743200" cy="457200"/>
            <a:chOff x="9357189" y="1506221"/>
            <a:chExt cx="2743200" cy="457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6D8109-0F3B-9B4A-62BF-9A5DE9074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08E950-9B76-94CB-03C6-E3CE2F73F65F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Traditional ML based clustering missed most of the semantic context leading to misclassification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315786-4D75-E3E6-432B-AB067A96093E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AB1F50-13C7-B87A-3F9F-F576182E2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45DBF9-C7A4-BA93-F162-A59E10FEA8A5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produces clearer, interpretable reviewer personas - Entertainment Seekers, Melodrama Buffs, etc.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49243C-4E58-20EE-8954-B20FEDF91486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046520-8045-D932-B22F-3B578FA36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C494F1-9C59-3088-ED92-B59A402D0686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based clustering was backed by meaningful clustering basis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BE35A0-EAB6-8673-9036-14087F2051F0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04ADE0-1695-AC4A-6617-97DF9AEFCE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517AE3-886D-977A-3486-951BBF59B313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Sentiment varies strongly across ML clusters (0.29–0.52 spread)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36E7CC-35CD-91C6-70D7-C13C5091FACA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80E3A1-3053-8ED4-DE14-97BE8D67C8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264B0D-945B-D663-E044-E51C05920E5B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Aspect profiles reveal what each segment values. Melodrama Buffs love Acting; Plot Critics dislike Pacing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7F7BC7-4511-59D5-E158-F3264BDE13A2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28AD71-4737-F3C3-0A48-C0B40A7ADC23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341E2-0F92-D8F5-5486-55CA01B91200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A35BDD-AAFC-4762-5B97-0D127DD68703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0126B4-2783-00A8-65E8-E7BAA6CA6454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88C1F6-B892-1446-9A23-F57B299571C9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1F12D7A3-CB4F-7691-2CCE-F554D1CD715A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846EF2-39D1-DC34-9C49-C96C3C317A47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B57F9A-41D6-1A40-EE3A-1C552FE96BAF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C2AD3D-EB05-5E9D-6AAE-1AE4168DB297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067149C-6248-04FF-4A10-F244B981F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76D8FB-BD03-A5E8-7368-91BF45D61AFE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Plot Critics consistently score lowest across aspects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84F428-985A-FD5E-D044-92D6B14BF68E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screenshot of a graph&#10;&#10;AI-generated content may be incorrect.">
            <a:extLst>
              <a:ext uri="{FF2B5EF4-FFF2-40B4-BE49-F238E27FC236}">
                <a16:creationId xmlns:a16="http://schemas.microsoft.com/office/drawing/2014/main" id="{1DFEF424-3112-ECB5-3C6B-C2339E60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65" r="496" b="917"/>
          <a:stretch>
            <a:fillRect/>
          </a:stretch>
        </p:blipFill>
        <p:spPr>
          <a:xfrm>
            <a:off x="920551" y="1332411"/>
            <a:ext cx="7356546" cy="504463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9492BE-29F7-D714-6566-DBD56EBA1393}"/>
              </a:ext>
            </a:extLst>
          </p:cNvPr>
          <p:cNvSpPr/>
          <p:nvPr/>
        </p:nvSpPr>
        <p:spPr>
          <a:xfrm>
            <a:off x="4911047" y="3425505"/>
            <a:ext cx="811659" cy="11024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9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E11E-3D37-CEC8-1DEA-E79E5EA5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58AB-253B-14EC-D0D8-88FBDD237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305776" cy="762000"/>
          </a:xfrm>
        </p:spPr>
        <p:txBody>
          <a:bodyPr>
            <a:noAutofit/>
          </a:bodyPr>
          <a:lstStyle/>
          <a:p>
            <a:r>
              <a:rPr lang="en-US" dirty="0"/>
              <a:t>Top 10 and Bottom 10 Movies and Genres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314316-5E64-BBB1-CBFB-D2A40DD2123D}"/>
              </a:ext>
            </a:extLst>
          </p:cNvPr>
          <p:cNvGrpSpPr/>
          <p:nvPr/>
        </p:nvGrpSpPr>
        <p:grpSpPr>
          <a:xfrm>
            <a:off x="9039029" y="2028021"/>
            <a:ext cx="2606040" cy="457200"/>
            <a:chOff x="9357189" y="1506221"/>
            <a:chExt cx="2606040" cy="457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5019E18-E1B9-4ACE-4269-FBE836DB7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A3B3B2-DB9F-9D7F-9E6D-BF0EB0A8B8A2}"/>
                </a:ext>
              </a:extLst>
            </p:cNvPr>
            <p:cNvSpPr txBox="1"/>
            <p:nvPr/>
          </p:nvSpPr>
          <p:spPr>
            <a:xfrm>
              <a:off x="9651829" y="1506221"/>
              <a:ext cx="231140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maintain higher Wilson scores (0.57 – 0.61)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7CB09A-FDEE-5B6C-B03E-95F261174295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6834F8-26F2-13FB-80BD-F833CF5EC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FA053-6CFB-BA0C-DE72-11BA0675AA43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Wilson score adjusts for rating confidence, ranking movies more reliably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D749E0-17FF-881E-46DF-020BAEF3F319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1256E-109E-FA2E-1096-BEB36D8E05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157D1F-1F90-A020-FF24-B0273B6A69C4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10 movies span multiple genres, showing broad positive reception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D8D20-D870-8266-B020-6D7644567467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797D94-16B1-1FFE-338A-4220766E3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C349A8-FA86-C015-D4EB-7E3F59951D93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Bottom 10 movies concentrate in Comedy and Horror genres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CFC3D7-C1CA-AACC-64BD-13E8854E7436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F83081-35CE-0F82-98EE-DDA90A20A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55F0D-8C33-A032-DE9E-030A18649447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Drama dominates the top group with four strong titles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C96AB8-83ED-B448-7EFB-539D0652C249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11B386-E4F3-CE06-467D-24CA222E679F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4D0609-0850-1A62-8B31-CACBFFB62B64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ADE391-4E77-9AEB-175C-3CE1B56DEACF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AE143-4C73-1188-BD42-E8543DA5A99F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095FD3-378B-08BB-C4A0-B371FEA4F85F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D75C2D8A-AD8D-DBBC-D50A-DFC8C57B0DE9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E8E946-B552-1F4B-71E8-EE7D10D4E1D5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8A91BA-B398-A26D-A0EA-419680E126A9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4930FE-BCC0-E0F7-EEF2-9F90B44A1A64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E1696E-A889-4EAA-C80E-11DB4D3298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095C7F-F492-358D-47B5-48C294F6F4CF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Horror appears four times in the bottom group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C577B0-5815-C642-F6C5-CCD4201F426F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E4EBB7A-47FE-AAFB-19EA-2AD6D6F9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1" r="855" b="356"/>
          <a:stretch>
            <a:fillRect/>
          </a:stretch>
        </p:blipFill>
        <p:spPr>
          <a:xfrm>
            <a:off x="932762" y="1374710"/>
            <a:ext cx="7476720" cy="51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BBC7-064B-C95C-1A09-0994FF8B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A00C-B020-D4E1-B715-F8DC6058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305776" cy="762000"/>
          </a:xfrm>
        </p:spPr>
        <p:txBody>
          <a:bodyPr>
            <a:noAutofit/>
          </a:bodyPr>
          <a:lstStyle/>
          <a:p>
            <a:r>
              <a:rPr lang="en-US" dirty="0"/>
              <a:t>What Distinguishes Top vs Bottom Movies?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DCABF4-366C-64B9-4FAD-92CAE797BBFD}"/>
              </a:ext>
            </a:extLst>
          </p:cNvPr>
          <p:cNvGrpSpPr/>
          <p:nvPr/>
        </p:nvGrpSpPr>
        <p:grpSpPr>
          <a:xfrm>
            <a:off x="9039029" y="2028021"/>
            <a:ext cx="2606040" cy="457200"/>
            <a:chOff x="9357189" y="1506221"/>
            <a:chExt cx="2606040" cy="457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920CB6-BB9A-25ED-AD7C-2C5FEFAB08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6A40AA-B5D7-EE86-780D-7232B019E737}"/>
                </a:ext>
              </a:extLst>
            </p:cNvPr>
            <p:cNvSpPr txBox="1"/>
            <p:nvPr/>
          </p:nvSpPr>
          <p:spPr>
            <a:xfrm>
              <a:off x="9651829" y="1506221"/>
              <a:ext cx="231140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score higher across every aspect sentiment - Acting, Story, Direction all strongly positive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0D9E42-3997-8279-56C8-A537BD5A30A6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7331-64C7-AD9E-B84A-807C23226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0DE495-0F5D-09E6-C085-07699AF2644D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Bottom movies show negative sentiment across all aspects - Pacing, Story, Direction esp. low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B2FAB-7018-6B67-9315-DF05B2F07802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D54F7C-7C60-82D5-FC36-BF762E5259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E8396F-E7D1-ED8A-434F-B952D508233A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receive longer, more detailed reviews (~1771 vs ~1210 words)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B1F867-0664-37C1-0199-607A4B30CC41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4EE61B-AFD6-8365-B3DB-8429E3F1C4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A4486-779F-F95B-9B2E-9D6AD26225B9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Bottom movies attract far more Plot Critics (86% vs 21%)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7EBCFD-366B-7E68-9235-ACC8BEA3EE2D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0569AD-2A24-8EA2-7FBD-EF60240233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33E3EE-D147-B221-3097-E67170556671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attract more diverse reviewer segments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BCFD5D-3214-40B8-6D8F-B230E22F95C5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D9C777-3C80-52B3-31DA-E9B2E7CDD632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19EC0B-13BC-E1B6-2717-2A1B0C7482D5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51753-088E-B0C0-1662-79201B248355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C3C1EC-D4EF-F721-76C4-61D3E8CE786D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654AC4-1ACA-83A4-66AA-1A1989CEB845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BE2D277F-0711-8450-D66E-FC40DBBB6BD8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FC2CED-71C3-5D55-565C-32FD619FB592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009A85-A51C-5982-BA09-58E878AE8803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948D42-979B-AE56-13E0-5EE563997FFE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131C4B-23C7-599F-FC03-90593860E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C93C48-1EC1-23C2-8968-C42EC6A42384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show 42% emotion; bottom movies show virtually 0%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E32B5E-23AB-DC65-066B-CC7B770A4954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screenshot of a graph&#10;&#10;AI-generated content may be incorrect.">
            <a:extLst>
              <a:ext uri="{FF2B5EF4-FFF2-40B4-BE49-F238E27FC236}">
                <a16:creationId xmlns:a16="http://schemas.microsoft.com/office/drawing/2014/main" id="{FB9B700A-0176-AEC7-CE38-9D1FAFAE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42" r="760"/>
          <a:stretch>
            <a:fillRect/>
          </a:stretch>
        </p:blipFill>
        <p:spPr>
          <a:xfrm>
            <a:off x="838030" y="1335639"/>
            <a:ext cx="7463489" cy="51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214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2070</Words>
  <Application>Microsoft Macintosh PowerPoint</Application>
  <PresentationFormat>Widescreen</PresentationFormat>
  <Paragraphs>244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Aptos SemiBold</vt:lpstr>
      <vt:lpstr>Arial</vt:lpstr>
      <vt:lpstr>1_Office Theme</vt:lpstr>
      <vt:lpstr>PowerPoint Presentation</vt:lpstr>
      <vt:lpstr>Problem Statement &amp; Objectives</vt:lpstr>
      <vt:lpstr>Methodology Snapshot</vt:lpstr>
      <vt:lpstr>KNIME Workflow</vt:lpstr>
      <vt:lpstr>Traditional ML vs Generative AI – Model Comparison</vt:lpstr>
      <vt:lpstr>Sentiments and Taste Segments</vt:lpstr>
      <vt:lpstr>Sentiments and Taste Segments</vt:lpstr>
      <vt:lpstr>Top 10 and Bottom 10 Movies and Genres</vt:lpstr>
      <vt:lpstr>What Distinguishes Top vs Bottom Movies?</vt:lpstr>
      <vt:lpstr>Key Takeaways &amp; Insights</vt:lpstr>
      <vt:lpstr>Thank You!</vt:lpstr>
      <vt:lpstr>Traditional ML Based Clustering</vt:lpstr>
      <vt:lpstr>GenAI Based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Priyadarshan Parida</dc:creator>
  <cp:lastModifiedBy>Priyadarshan Parida</cp:lastModifiedBy>
  <cp:revision>30</cp:revision>
  <dcterms:created xsi:type="dcterms:W3CDTF">2025-04-27T18:00:57Z</dcterms:created>
  <dcterms:modified xsi:type="dcterms:W3CDTF">2025-12-03T05:14:51Z</dcterms:modified>
</cp:coreProperties>
</file>